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3"/>
  </p:notesMasterIdLst>
  <p:sldIdLst>
    <p:sldId id="256" r:id="rId5"/>
    <p:sldId id="259" r:id="rId6"/>
    <p:sldId id="260" r:id="rId7"/>
    <p:sldId id="272" r:id="rId8"/>
    <p:sldId id="261" r:id="rId9"/>
    <p:sldId id="258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3" r:id="rId21"/>
    <p:sldId id="276" r:id="rId22"/>
    <p:sldId id="274" r:id="rId23"/>
    <p:sldId id="275" r:id="rId24"/>
    <p:sldId id="277" r:id="rId25"/>
    <p:sldId id="278" r:id="rId26"/>
    <p:sldId id="279" r:id="rId27"/>
    <p:sldId id="293" r:id="rId28"/>
    <p:sldId id="294" r:id="rId29"/>
    <p:sldId id="295" r:id="rId30"/>
    <p:sldId id="289" r:id="rId31"/>
    <p:sldId id="280" r:id="rId32"/>
    <p:sldId id="292" r:id="rId33"/>
    <p:sldId id="291" r:id="rId34"/>
    <p:sldId id="285" r:id="rId35"/>
    <p:sldId id="286" r:id="rId36"/>
    <p:sldId id="287" r:id="rId37"/>
    <p:sldId id="290" r:id="rId38"/>
    <p:sldId id="288" r:id="rId39"/>
    <p:sldId id="309" r:id="rId40"/>
    <p:sldId id="318" r:id="rId41"/>
    <p:sldId id="319" r:id="rId42"/>
    <p:sldId id="320" r:id="rId43"/>
    <p:sldId id="321" r:id="rId44"/>
    <p:sldId id="322" r:id="rId45"/>
    <p:sldId id="323" r:id="rId46"/>
    <p:sldId id="324" r:id="rId47"/>
    <p:sldId id="325" r:id="rId48"/>
    <p:sldId id="296" r:id="rId49"/>
    <p:sldId id="317" r:id="rId50"/>
    <p:sldId id="297" r:id="rId51"/>
    <p:sldId id="298" r:id="rId52"/>
    <p:sldId id="313" r:id="rId53"/>
    <p:sldId id="299" r:id="rId54"/>
    <p:sldId id="315" r:id="rId55"/>
    <p:sldId id="300" r:id="rId56"/>
    <p:sldId id="311" r:id="rId57"/>
    <p:sldId id="312" r:id="rId58"/>
    <p:sldId id="310" r:id="rId59"/>
    <p:sldId id="316" r:id="rId60"/>
    <p:sldId id="303" r:id="rId61"/>
    <p:sldId id="302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43E37500-EA3D-49DB-AAC7-D3AB46A5F14F}">
          <p14:sldIdLst>
            <p14:sldId id="256"/>
            <p14:sldId id="259"/>
            <p14:sldId id="260"/>
            <p14:sldId id="272"/>
            <p14:sldId id="261"/>
            <p14:sldId id="258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3"/>
            <p14:sldId id="276"/>
            <p14:sldId id="274"/>
            <p14:sldId id="275"/>
            <p14:sldId id="277"/>
            <p14:sldId id="278"/>
            <p14:sldId id="279"/>
            <p14:sldId id="293"/>
            <p14:sldId id="294"/>
            <p14:sldId id="295"/>
            <p14:sldId id="289"/>
            <p14:sldId id="280"/>
            <p14:sldId id="292"/>
            <p14:sldId id="291"/>
            <p14:sldId id="285"/>
            <p14:sldId id="286"/>
            <p14:sldId id="287"/>
            <p14:sldId id="290"/>
            <p14:sldId id="288"/>
            <p14:sldId id="309"/>
          </p14:sldIdLst>
        </p14:section>
        <p14:section name="Planning" id="{C4D005F0-4772-471A-8B73-E9BEA7FA15B4}">
          <p14:sldIdLst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296"/>
            <p14:sldId id="317"/>
            <p14:sldId id="297"/>
            <p14:sldId id="298"/>
            <p14:sldId id="313"/>
            <p14:sldId id="299"/>
            <p14:sldId id="315"/>
            <p14:sldId id="300"/>
            <p14:sldId id="311"/>
            <p14:sldId id="312"/>
            <p14:sldId id="310"/>
            <p14:sldId id="316"/>
            <p14:sldId id="303"/>
            <p14:sldId id="3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FCB0AB-9D89-460E-BCAA-C5B1CE122E00}" v="1" dt="2024-09-25T12:11:02.1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64" autoAdjust="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4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notesMaster" Target="notesMasters/notes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blo Fernández Pena" userId="S::pablo.fpena@udc.es::67665bea-5729-4f5b-97f2-3c763b025ab5" providerId="AD" clId="Web-{D3EBD8A3-8BC6-EF75-6942-769899B0B83B}"/>
    <pc:docChg chg="addSld delSld modSld sldOrd modSection">
      <pc:chgData name="Pablo Fernández Pena" userId="S::pablo.fpena@udc.es::67665bea-5729-4f5b-97f2-3c763b025ab5" providerId="AD" clId="Web-{D3EBD8A3-8BC6-EF75-6942-769899B0B83B}" dt="2024-09-23T10:45:22.046" v="1395" actId="20577"/>
      <pc:docMkLst>
        <pc:docMk/>
      </pc:docMkLst>
      <pc:sldChg chg="del">
        <pc:chgData name="Pablo Fernández Pena" userId="S::pablo.fpena@udc.es::67665bea-5729-4f5b-97f2-3c763b025ab5" providerId="AD" clId="Web-{D3EBD8A3-8BC6-EF75-6942-769899B0B83B}" dt="2024-09-23T09:21:22.351" v="1"/>
        <pc:sldMkLst>
          <pc:docMk/>
          <pc:sldMk cId="3682629962" sldId="281"/>
        </pc:sldMkLst>
      </pc:sldChg>
      <pc:sldChg chg="del">
        <pc:chgData name="Pablo Fernández Pena" userId="S::pablo.fpena@udc.es::67665bea-5729-4f5b-97f2-3c763b025ab5" providerId="AD" clId="Web-{D3EBD8A3-8BC6-EF75-6942-769899B0B83B}" dt="2024-09-23T09:21:23.586" v="2"/>
        <pc:sldMkLst>
          <pc:docMk/>
          <pc:sldMk cId="1360043097" sldId="282"/>
        </pc:sldMkLst>
      </pc:sldChg>
      <pc:sldChg chg="del">
        <pc:chgData name="Pablo Fernández Pena" userId="S::pablo.fpena@udc.es::67665bea-5729-4f5b-97f2-3c763b025ab5" providerId="AD" clId="Web-{D3EBD8A3-8BC6-EF75-6942-769899B0B83B}" dt="2024-09-23T09:21:24.008" v="3"/>
        <pc:sldMkLst>
          <pc:docMk/>
          <pc:sldMk cId="3944681229" sldId="283"/>
        </pc:sldMkLst>
      </pc:sldChg>
      <pc:sldChg chg="del">
        <pc:chgData name="Pablo Fernández Pena" userId="S::pablo.fpena@udc.es::67665bea-5729-4f5b-97f2-3c763b025ab5" providerId="AD" clId="Web-{D3EBD8A3-8BC6-EF75-6942-769899B0B83B}" dt="2024-09-23T09:21:24.851" v="4"/>
        <pc:sldMkLst>
          <pc:docMk/>
          <pc:sldMk cId="3542229867" sldId="284"/>
        </pc:sldMkLst>
      </pc:sldChg>
      <pc:sldChg chg="addSp modSp ord delAnim">
        <pc:chgData name="Pablo Fernández Pena" userId="S::pablo.fpena@udc.es::67665bea-5729-4f5b-97f2-3c763b025ab5" providerId="AD" clId="Web-{D3EBD8A3-8BC6-EF75-6942-769899B0B83B}" dt="2024-09-23T10:21:05.512" v="1074"/>
        <pc:sldMkLst>
          <pc:docMk/>
          <pc:sldMk cId="3436978498" sldId="296"/>
        </pc:sldMkLst>
        <pc:spChg chg="add mod">
          <ac:chgData name="Pablo Fernández Pena" userId="S::pablo.fpena@udc.es::67665bea-5729-4f5b-97f2-3c763b025ab5" providerId="AD" clId="Web-{D3EBD8A3-8BC6-EF75-6942-769899B0B83B}" dt="2024-09-23T09:37:21.102" v="207" actId="1076"/>
          <ac:spMkLst>
            <pc:docMk/>
            <pc:sldMk cId="3436978498" sldId="296"/>
            <ac:spMk id="5" creationId="{C472F6B8-0CF0-58A5-E207-B045D5EFDAAA}"/>
          </ac:spMkLst>
        </pc:spChg>
        <pc:spChg chg="mod">
          <ac:chgData name="Pablo Fernández Pena" userId="S::pablo.fpena@udc.es::67665bea-5729-4f5b-97f2-3c763b025ab5" providerId="AD" clId="Web-{D3EBD8A3-8BC6-EF75-6942-769899B0B83B}" dt="2024-09-23T09:37:09.945" v="204" actId="1076"/>
          <ac:spMkLst>
            <pc:docMk/>
            <pc:sldMk cId="3436978498" sldId="296"/>
            <ac:spMk id="9" creationId="{0B726076-1F6E-22AE-FC0B-D33DCEEAF00A}"/>
          </ac:spMkLst>
        </pc:spChg>
      </pc:sldChg>
      <pc:sldChg chg="del">
        <pc:chgData name="Pablo Fernández Pena" userId="S::pablo.fpena@udc.es::67665bea-5729-4f5b-97f2-3c763b025ab5" providerId="AD" clId="Web-{D3EBD8A3-8BC6-EF75-6942-769899B0B83B}" dt="2024-09-23T09:21:21.257" v="0"/>
        <pc:sldMkLst>
          <pc:docMk/>
          <pc:sldMk cId="2809717159" sldId="306"/>
        </pc:sldMkLst>
      </pc:sldChg>
      <pc:sldChg chg="addSp delSp modSp add replId delAnim">
        <pc:chgData name="Pablo Fernández Pena" userId="S::pablo.fpena@udc.es::67665bea-5729-4f5b-97f2-3c763b025ab5" providerId="AD" clId="Web-{D3EBD8A3-8BC6-EF75-6942-769899B0B83B}" dt="2024-09-23T09:37:23.790" v="208" actId="1076"/>
        <pc:sldMkLst>
          <pc:docMk/>
          <pc:sldMk cId="1851610828" sldId="317"/>
        </pc:sldMkLst>
        <pc:spChg chg="add mod">
          <ac:chgData name="Pablo Fernández Pena" userId="S::pablo.fpena@udc.es::67665bea-5729-4f5b-97f2-3c763b025ab5" providerId="AD" clId="Web-{D3EBD8A3-8BC6-EF75-6942-769899B0B83B}" dt="2024-09-23T09:37:23.790" v="208" actId="1076"/>
          <ac:spMkLst>
            <pc:docMk/>
            <pc:sldMk cId="1851610828" sldId="317"/>
            <ac:spMk id="5" creationId="{AC643E14-025F-60F0-B2D2-F4D9C9CDB71C}"/>
          </ac:spMkLst>
        </pc:spChg>
        <pc:spChg chg="mod">
          <ac:chgData name="Pablo Fernández Pena" userId="S::pablo.fpena@udc.es::67665bea-5729-4f5b-97f2-3c763b025ab5" providerId="AD" clId="Web-{D3EBD8A3-8BC6-EF75-6942-769899B0B83B}" dt="2024-09-23T09:37:15.305" v="206" actId="1076"/>
          <ac:spMkLst>
            <pc:docMk/>
            <pc:sldMk cId="1851610828" sldId="317"/>
            <ac:spMk id="9" creationId="{0B726076-1F6E-22AE-FC0B-D33DCEEAF00A}"/>
          </ac:spMkLst>
        </pc:spChg>
        <pc:spChg chg="mod">
          <ac:chgData name="Pablo Fernández Pena" userId="S::pablo.fpena@udc.es::67665bea-5729-4f5b-97f2-3c763b025ab5" providerId="AD" clId="Web-{D3EBD8A3-8BC6-EF75-6942-769899B0B83B}" dt="2024-09-23T09:27:39.095" v="195" actId="20577"/>
          <ac:spMkLst>
            <pc:docMk/>
            <pc:sldMk cId="1851610828" sldId="317"/>
            <ac:spMk id="15" creationId="{55EACBAD-B1FA-F02F-2F13-2E613FEF3FE4}"/>
          </ac:spMkLst>
        </pc:spChg>
        <pc:picChg chg="add mod">
          <ac:chgData name="Pablo Fernández Pena" userId="S::pablo.fpena@udc.es::67665bea-5729-4f5b-97f2-3c763b025ab5" providerId="AD" clId="Web-{D3EBD8A3-8BC6-EF75-6942-769899B0B83B}" dt="2024-09-23T09:28:13.613" v="201" actId="1076"/>
          <ac:picMkLst>
            <pc:docMk/>
            <pc:sldMk cId="1851610828" sldId="317"/>
            <ac:picMk id="8" creationId="{D0B92B2F-9EC6-C3E2-49D8-E0B21F33EF2F}"/>
          </ac:picMkLst>
        </pc:picChg>
        <pc:picChg chg="del">
          <ac:chgData name="Pablo Fernández Pena" userId="S::pablo.fpena@udc.es::67665bea-5729-4f5b-97f2-3c763b025ab5" providerId="AD" clId="Web-{D3EBD8A3-8BC6-EF75-6942-769899B0B83B}" dt="2024-09-23T09:27:41.126" v="198"/>
          <ac:picMkLst>
            <pc:docMk/>
            <pc:sldMk cId="1851610828" sldId="317"/>
            <ac:picMk id="11" creationId="{33450140-4B7D-D371-6E4F-E0A0F9BCC942}"/>
          </ac:picMkLst>
        </pc:picChg>
        <pc:picChg chg="del">
          <ac:chgData name="Pablo Fernández Pena" userId="S::pablo.fpena@udc.es::67665bea-5729-4f5b-97f2-3c763b025ab5" providerId="AD" clId="Web-{D3EBD8A3-8BC6-EF75-6942-769899B0B83B}" dt="2024-09-23T09:27:40.486" v="197"/>
          <ac:picMkLst>
            <pc:docMk/>
            <pc:sldMk cId="1851610828" sldId="317"/>
            <ac:picMk id="13" creationId="{D4147394-1236-F377-F20F-62B8C61F3259}"/>
          </ac:picMkLst>
        </pc:picChg>
        <pc:picChg chg="del">
          <ac:chgData name="Pablo Fernández Pena" userId="S::pablo.fpena@udc.es::67665bea-5729-4f5b-97f2-3c763b025ab5" providerId="AD" clId="Web-{D3EBD8A3-8BC6-EF75-6942-769899B0B83B}" dt="2024-09-23T09:27:39.876" v="196"/>
          <ac:picMkLst>
            <pc:docMk/>
            <pc:sldMk cId="1851610828" sldId="317"/>
            <ac:picMk id="14" creationId="{FB0E6A08-FB60-5EF1-7320-605B267410EA}"/>
          </ac:picMkLst>
        </pc:picChg>
      </pc:sldChg>
      <pc:sldChg chg="addSp delSp modSp add replId delAnim">
        <pc:chgData name="Pablo Fernández Pena" userId="S::pablo.fpena@udc.es::67665bea-5729-4f5b-97f2-3c763b025ab5" providerId="AD" clId="Web-{D3EBD8A3-8BC6-EF75-6942-769899B0B83B}" dt="2024-09-23T10:26:58.301" v="1195" actId="20577"/>
        <pc:sldMkLst>
          <pc:docMk/>
          <pc:sldMk cId="233284353" sldId="318"/>
        </pc:sldMkLst>
        <pc:spChg chg="add mod">
          <ac:chgData name="Pablo Fernández Pena" userId="S::pablo.fpena@udc.es::67665bea-5729-4f5b-97f2-3c763b025ab5" providerId="AD" clId="Web-{D3EBD8A3-8BC6-EF75-6942-769899B0B83B}" dt="2024-09-23T10:26:58.301" v="1195" actId="20577"/>
          <ac:spMkLst>
            <pc:docMk/>
            <pc:sldMk cId="233284353" sldId="318"/>
            <ac:spMk id="4" creationId="{BCCC0D91-6B4B-34DE-00C1-6447F2FC4011}"/>
          </ac:spMkLst>
        </pc:spChg>
        <pc:spChg chg="mod">
          <ac:chgData name="Pablo Fernández Pena" userId="S::pablo.fpena@udc.es::67665bea-5729-4f5b-97f2-3c763b025ab5" providerId="AD" clId="Web-{D3EBD8A3-8BC6-EF75-6942-769899B0B83B}" dt="2024-09-23T09:37:51.136" v="213" actId="20577"/>
          <ac:spMkLst>
            <pc:docMk/>
            <pc:sldMk cId="233284353" sldId="318"/>
            <ac:spMk id="5" creationId="{C472F6B8-0CF0-58A5-E207-B045D5EFDAAA}"/>
          </ac:spMkLst>
        </pc:spChg>
        <pc:spChg chg="mod">
          <ac:chgData name="Pablo Fernández Pena" userId="S::pablo.fpena@udc.es::67665bea-5729-4f5b-97f2-3c763b025ab5" providerId="AD" clId="Web-{D3EBD8A3-8BC6-EF75-6942-769899B0B83B}" dt="2024-09-23T09:44:41.616" v="334" actId="20577"/>
          <ac:spMkLst>
            <pc:docMk/>
            <pc:sldMk cId="233284353" sldId="318"/>
            <ac:spMk id="15" creationId="{55EACBAD-B1FA-F02F-2F13-2E613FEF3FE4}"/>
          </ac:spMkLst>
        </pc:spChg>
        <pc:picChg chg="del">
          <ac:chgData name="Pablo Fernández Pena" userId="S::pablo.fpena@udc.es::67665bea-5729-4f5b-97f2-3c763b025ab5" providerId="AD" clId="Web-{D3EBD8A3-8BC6-EF75-6942-769899B0B83B}" dt="2024-09-23T09:37:54.198" v="214"/>
          <ac:picMkLst>
            <pc:docMk/>
            <pc:sldMk cId="233284353" sldId="318"/>
            <ac:picMk id="11" creationId="{33450140-4B7D-D371-6E4F-E0A0F9BCC942}"/>
          </ac:picMkLst>
        </pc:picChg>
        <pc:picChg chg="del">
          <ac:chgData name="Pablo Fernández Pena" userId="S::pablo.fpena@udc.es::67665bea-5729-4f5b-97f2-3c763b025ab5" providerId="AD" clId="Web-{D3EBD8A3-8BC6-EF75-6942-769899B0B83B}" dt="2024-09-23T09:37:56.777" v="216"/>
          <ac:picMkLst>
            <pc:docMk/>
            <pc:sldMk cId="233284353" sldId="318"/>
            <ac:picMk id="13" creationId="{D4147394-1236-F377-F20F-62B8C61F3259}"/>
          </ac:picMkLst>
        </pc:picChg>
        <pc:picChg chg="del">
          <ac:chgData name="Pablo Fernández Pena" userId="S::pablo.fpena@udc.es::67665bea-5729-4f5b-97f2-3c763b025ab5" providerId="AD" clId="Web-{D3EBD8A3-8BC6-EF75-6942-769899B0B83B}" dt="2024-09-23T09:37:56.699" v="215"/>
          <ac:picMkLst>
            <pc:docMk/>
            <pc:sldMk cId="233284353" sldId="318"/>
            <ac:picMk id="14" creationId="{FB0E6A08-FB60-5EF1-7320-605B267410EA}"/>
          </ac:picMkLst>
        </pc:picChg>
      </pc:sldChg>
      <pc:sldChg chg="modSp add replId">
        <pc:chgData name="Pablo Fernández Pena" userId="S::pablo.fpena@udc.es::67665bea-5729-4f5b-97f2-3c763b025ab5" providerId="AD" clId="Web-{D3EBD8A3-8BC6-EF75-6942-769899B0B83B}" dt="2024-09-23T09:50:28.702" v="555" actId="20577"/>
        <pc:sldMkLst>
          <pc:docMk/>
          <pc:sldMk cId="4215968277" sldId="319"/>
        </pc:sldMkLst>
        <pc:spChg chg="mod">
          <ac:chgData name="Pablo Fernández Pena" userId="S::pablo.fpena@udc.es::67665bea-5729-4f5b-97f2-3c763b025ab5" providerId="AD" clId="Web-{D3EBD8A3-8BC6-EF75-6942-769899B0B83B}" dt="2024-09-23T09:46:48.406" v="431" actId="20577"/>
          <ac:spMkLst>
            <pc:docMk/>
            <pc:sldMk cId="4215968277" sldId="319"/>
            <ac:spMk id="5" creationId="{C472F6B8-0CF0-58A5-E207-B045D5EFDAAA}"/>
          </ac:spMkLst>
        </pc:spChg>
        <pc:spChg chg="mod">
          <ac:chgData name="Pablo Fernández Pena" userId="S::pablo.fpena@udc.es::67665bea-5729-4f5b-97f2-3c763b025ab5" providerId="AD" clId="Web-{D3EBD8A3-8BC6-EF75-6942-769899B0B83B}" dt="2024-09-23T09:50:28.702" v="555" actId="20577"/>
          <ac:spMkLst>
            <pc:docMk/>
            <pc:sldMk cId="4215968277" sldId="319"/>
            <ac:spMk id="15" creationId="{55EACBAD-B1FA-F02F-2F13-2E613FEF3FE4}"/>
          </ac:spMkLst>
        </pc:spChg>
      </pc:sldChg>
      <pc:sldChg chg="modSp add replId">
        <pc:chgData name="Pablo Fernández Pena" userId="S::pablo.fpena@udc.es::67665bea-5729-4f5b-97f2-3c763b025ab5" providerId="AD" clId="Web-{D3EBD8A3-8BC6-EF75-6942-769899B0B83B}" dt="2024-09-23T09:58:09.936" v="850" actId="20577"/>
        <pc:sldMkLst>
          <pc:docMk/>
          <pc:sldMk cId="24923928" sldId="320"/>
        </pc:sldMkLst>
        <pc:spChg chg="mod">
          <ac:chgData name="Pablo Fernández Pena" userId="S::pablo.fpena@udc.es::67665bea-5729-4f5b-97f2-3c763b025ab5" providerId="AD" clId="Web-{D3EBD8A3-8BC6-EF75-6942-769899B0B83B}" dt="2024-09-23T09:53:37.808" v="649" actId="20577"/>
          <ac:spMkLst>
            <pc:docMk/>
            <pc:sldMk cId="24923928" sldId="320"/>
            <ac:spMk id="5" creationId="{C472F6B8-0CF0-58A5-E207-B045D5EFDAAA}"/>
          </ac:spMkLst>
        </pc:spChg>
        <pc:spChg chg="mod">
          <ac:chgData name="Pablo Fernández Pena" userId="S::pablo.fpena@udc.es::67665bea-5729-4f5b-97f2-3c763b025ab5" providerId="AD" clId="Web-{D3EBD8A3-8BC6-EF75-6942-769899B0B83B}" dt="2024-09-23T09:58:09.936" v="850" actId="20577"/>
          <ac:spMkLst>
            <pc:docMk/>
            <pc:sldMk cId="24923928" sldId="320"/>
            <ac:spMk id="15" creationId="{55EACBAD-B1FA-F02F-2F13-2E613FEF3FE4}"/>
          </ac:spMkLst>
        </pc:spChg>
      </pc:sldChg>
      <pc:sldChg chg="modSp add replId">
        <pc:chgData name="Pablo Fernández Pena" userId="S::pablo.fpena@udc.es::67665bea-5729-4f5b-97f2-3c763b025ab5" providerId="AD" clId="Web-{D3EBD8A3-8BC6-EF75-6942-769899B0B83B}" dt="2024-09-23T10:17:47.264" v="983" actId="20577"/>
        <pc:sldMkLst>
          <pc:docMk/>
          <pc:sldMk cId="1034305039" sldId="321"/>
        </pc:sldMkLst>
        <pc:spChg chg="mod">
          <ac:chgData name="Pablo Fernández Pena" userId="S::pablo.fpena@udc.es::67665bea-5729-4f5b-97f2-3c763b025ab5" providerId="AD" clId="Web-{D3EBD8A3-8BC6-EF75-6942-769899B0B83B}" dt="2024-09-23T09:58:50.563" v="861" actId="20577"/>
          <ac:spMkLst>
            <pc:docMk/>
            <pc:sldMk cId="1034305039" sldId="321"/>
            <ac:spMk id="5" creationId="{C472F6B8-0CF0-58A5-E207-B045D5EFDAAA}"/>
          </ac:spMkLst>
        </pc:spChg>
        <pc:spChg chg="mod">
          <ac:chgData name="Pablo Fernández Pena" userId="S::pablo.fpena@udc.es::67665bea-5729-4f5b-97f2-3c763b025ab5" providerId="AD" clId="Web-{D3EBD8A3-8BC6-EF75-6942-769899B0B83B}" dt="2024-09-23T10:17:47.264" v="983" actId="20577"/>
          <ac:spMkLst>
            <pc:docMk/>
            <pc:sldMk cId="1034305039" sldId="321"/>
            <ac:spMk id="15" creationId="{55EACBAD-B1FA-F02F-2F13-2E613FEF3FE4}"/>
          </ac:spMkLst>
        </pc:spChg>
      </pc:sldChg>
      <pc:sldChg chg="modSp add replId">
        <pc:chgData name="Pablo Fernández Pena" userId="S::pablo.fpena@udc.es::67665bea-5729-4f5b-97f2-3c763b025ab5" providerId="AD" clId="Web-{D3EBD8A3-8BC6-EF75-6942-769899B0B83B}" dt="2024-09-23T10:20:40.088" v="1071" actId="20577"/>
        <pc:sldMkLst>
          <pc:docMk/>
          <pc:sldMk cId="2821004876" sldId="322"/>
        </pc:sldMkLst>
        <pc:spChg chg="mod">
          <ac:chgData name="Pablo Fernández Pena" userId="S::pablo.fpena@udc.es::67665bea-5729-4f5b-97f2-3c763b025ab5" providerId="AD" clId="Web-{D3EBD8A3-8BC6-EF75-6942-769899B0B83B}" dt="2024-09-23T10:17:56.718" v="986" actId="20577"/>
          <ac:spMkLst>
            <pc:docMk/>
            <pc:sldMk cId="2821004876" sldId="322"/>
            <ac:spMk id="5" creationId="{C472F6B8-0CF0-58A5-E207-B045D5EFDAAA}"/>
          </ac:spMkLst>
        </pc:spChg>
        <pc:spChg chg="mod">
          <ac:chgData name="Pablo Fernández Pena" userId="S::pablo.fpena@udc.es::67665bea-5729-4f5b-97f2-3c763b025ab5" providerId="AD" clId="Web-{D3EBD8A3-8BC6-EF75-6942-769899B0B83B}" dt="2024-09-23T10:20:40.088" v="1071" actId="20577"/>
          <ac:spMkLst>
            <pc:docMk/>
            <pc:sldMk cId="2821004876" sldId="322"/>
            <ac:spMk id="15" creationId="{55EACBAD-B1FA-F02F-2F13-2E613FEF3FE4}"/>
          </ac:spMkLst>
        </pc:spChg>
      </pc:sldChg>
      <pc:sldChg chg="modSp add replId">
        <pc:chgData name="Pablo Fernández Pena" userId="S::pablo.fpena@udc.es::67665bea-5729-4f5b-97f2-3c763b025ab5" providerId="AD" clId="Web-{D3EBD8A3-8BC6-EF75-6942-769899B0B83B}" dt="2024-09-23T10:26:41.534" v="1187" actId="20577"/>
        <pc:sldMkLst>
          <pc:docMk/>
          <pc:sldMk cId="4245518591" sldId="323"/>
        </pc:sldMkLst>
        <pc:spChg chg="mod">
          <ac:chgData name="Pablo Fernández Pena" userId="S::pablo.fpena@udc.es::67665bea-5729-4f5b-97f2-3c763b025ab5" providerId="AD" clId="Web-{D3EBD8A3-8BC6-EF75-6942-769899B0B83B}" dt="2024-09-23T10:21:57.828" v="1085" actId="20577"/>
          <ac:spMkLst>
            <pc:docMk/>
            <pc:sldMk cId="4245518591" sldId="323"/>
            <ac:spMk id="5" creationId="{C472F6B8-0CF0-58A5-E207-B045D5EFDAAA}"/>
          </ac:spMkLst>
        </pc:spChg>
        <pc:spChg chg="mod">
          <ac:chgData name="Pablo Fernández Pena" userId="S::pablo.fpena@udc.es::67665bea-5729-4f5b-97f2-3c763b025ab5" providerId="AD" clId="Web-{D3EBD8A3-8BC6-EF75-6942-769899B0B83B}" dt="2024-09-23T10:26:41.534" v="1187" actId="20577"/>
          <ac:spMkLst>
            <pc:docMk/>
            <pc:sldMk cId="4245518591" sldId="323"/>
            <ac:spMk id="15" creationId="{55EACBAD-B1FA-F02F-2F13-2E613FEF3FE4}"/>
          </ac:spMkLst>
        </pc:spChg>
      </pc:sldChg>
      <pc:sldChg chg="modSp add replId">
        <pc:chgData name="Pablo Fernández Pena" userId="S::pablo.fpena@udc.es::67665bea-5729-4f5b-97f2-3c763b025ab5" providerId="AD" clId="Web-{D3EBD8A3-8BC6-EF75-6942-769899B0B83B}" dt="2024-09-23T10:33:12.216" v="1299" actId="20577"/>
        <pc:sldMkLst>
          <pc:docMk/>
          <pc:sldMk cId="384802066" sldId="324"/>
        </pc:sldMkLst>
        <pc:spChg chg="mod">
          <ac:chgData name="Pablo Fernández Pena" userId="S::pablo.fpena@udc.es::67665bea-5729-4f5b-97f2-3c763b025ab5" providerId="AD" clId="Web-{D3EBD8A3-8BC6-EF75-6942-769899B0B83B}" dt="2024-09-23T10:27:21.974" v="1215" actId="14100"/>
          <ac:spMkLst>
            <pc:docMk/>
            <pc:sldMk cId="384802066" sldId="324"/>
            <ac:spMk id="5" creationId="{C472F6B8-0CF0-58A5-E207-B045D5EFDAAA}"/>
          </ac:spMkLst>
        </pc:spChg>
        <pc:spChg chg="mod">
          <ac:chgData name="Pablo Fernández Pena" userId="S::pablo.fpena@udc.es::67665bea-5729-4f5b-97f2-3c763b025ab5" providerId="AD" clId="Web-{D3EBD8A3-8BC6-EF75-6942-769899B0B83B}" dt="2024-09-23T10:33:12.216" v="1299" actId="20577"/>
          <ac:spMkLst>
            <pc:docMk/>
            <pc:sldMk cId="384802066" sldId="324"/>
            <ac:spMk id="15" creationId="{55EACBAD-B1FA-F02F-2F13-2E613FEF3FE4}"/>
          </ac:spMkLst>
        </pc:spChg>
      </pc:sldChg>
      <pc:sldChg chg="addSp delSp modSp add replId">
        <pc:chgData name="Pablo Fernández Pena" userId="S::pablo.fpena@udc.es::67665bea-5729-4f5b-97f2-3c763b025ab5" providerId="AD" clId="Web-{D3EBD8A3-8BC6-EF75-6942-769899B0B83B}" dt="2024-09-23T10:45:22.046" v="1395" actId="20577"/>
        <pc:sldMkLst>
          <pc:docMk/>
          <pc:sldMk cId="2621426932" sldId="325"/>
        </pc:sldMkLst>
        <pc:spChg chg="add del mod">
          <ac:chgData name="Pablo Fernández Pena" userId="S::pablo.fpena@udc.es::67665bea-5729-4f5b-97f2-3c763b025ab5" providerId="AD" clId="Web-{D3EBD8A3-8BC6-EF75-6942-769899B0B83B}" dt="2024-09-23T10:33:41.281" v="1313" actId="20577"/>
          <ac:spMkLst>
            <pc:docMk/>
            <pc:sldMk cId="2621426932" sldId="325"/>
            <ac:spMk id="5" creationId="{C472F6B8-0CF0-58A5-E207-B045D5EFDAAA}"/>
          </ac:spMkLst>
        </pc:spChg>
        <pc:spChg chg="mod">
          <ac:chgData name="Pablo Fernández Pena" userId="S::pablo.fpena@udc.es::67665bea-5729-4f5b-97f2-3c763b025ab5" providerId="AD" clId="Web-{D3EBD8A3-8BC6-EF75-6942-769899B0B83B}" dt="2024-09-23T10:45:22.046" v="1395" actId="20577"/>
          <ac:spMkLst>
            <pc:docMk/>
            <pc:sldMk cId="2621426932" sldId="325"/>
            <ac:spMk id="15" creationId="{55EACBAD-B1FA-F02F-2F13-2E613FEF3FE4}"/>
          </ac:spMkLst>
        </pc:spChg>
      </pc:sldChg>
    </pc:docChg>
  </pc:docChgLst>
  <pc:docChgLst>
    <pc:chgData name="Sonia María Seijas Ramos" userId="S::sonia.seijas.ramos@udc.es::c63e9323-914a-4f66-8a57-660ff000f377" providerId="AD" clId="Web-{69FCB0AB-9D89-460E-BCAA-C5B1CE122E00}"/>
    <pc:docChg chg="sldOrd">
      <pc:chgData name="Sonia María Seijas Ramos" userId="S::sonia.seijas.ramos@udc.es::c63e9323-914a-4f66-8a57-660ff000f377" providerId="AD" clId="Web-{69FCB0AB-9D89-460E-BCAA-C5B1CE122E00}" dt="2024-09-25T12:11:02.152" v="0"/>
      <pc:docMkLst>
        <pc:docMk/>
      </pc:docMkLst>
      <pc:sldChg chg="ord">
        <pc:chgData name="Sonia María Seijas Ramos" userId="S::sonia.seijas.ramos@udc.es::c63e9323-914a-4f66-8a57-660ff000f377" providerId="AD" clId="Web-{69FCB0AB-9D89-460E-BCAA-C5B1CE122E00}" dt="2024-09-25T12:11:02.152" v="0"/>
        <pc:sldMkLst>
          <pc:docMk/>
          <pc:sldMk cId="4161287265" sldId="2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C84D8-9CB2-4D6F-B446-5843CCED595D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6BA26A-E2F9-4D5D-8F88-6001E52042C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416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Start</a:t>
            </a:r>
            <a:r>
              <a:rPr lang="es-ES" baseline="0" dirty="0"/>
              <a:t> </a:t>
            </a:r>
            <a:r>
              <a:rPr lang="es-ES" baseline="0" dirty="0" err="1"/>
              <a:t>with</a:t>
            </a:r>
            <a:r>
              <a:rPr lang="es-ES" baseline="0" dirty="0"/>
              <a:t> </a:t>
            </a:r>
            <a:r>
              <a:rPr lang="es-ES" baseline="0" dirty="0" err="1"/>
              <a:t>editing</a:t>
            </a:r>
            <a:r>
              <a:rPr lang="es-ES" baseline="0" dirty="0"/>
              <a:t> app. </a:t>
            </a:r>
            <a:r>
              <a:rPr lang="es-ES" baseline="0" dirty="0" err="1"/>
              <a:t>Present</a:t>
            </a:r>
            <a:r>
              <a:rPr lang="es-ES" baseline="0" dirty="0"/>
              <a:t> app. </a:t>
            </a:r>
            <a:r>
              <a:rPr lang="es-ES" baseline="0" dirty="0" err="1"/>
              <a:t>Edit</a:t>
            </a:r>
            <a:r>
              <a:rPr lang="es-ES" baseline="0" dirty="0"/>
              <a:t> </a:t>
            </a:r>
            <a:r>
              <a:rPr lang="es-ES" baseline="0" dirty="0" err="1"/>
              <a:t>three</a:t>
            </a:r>
            <a:r>
              <a:rPr lang="es-ES" baseline="0" dirty="0"/>
              <a:t> </a:t>
            </a:r>
            <a:r>
              <a:rPr lang="es-ES" baseline="0" dirty="0" err="1"/>
              <a:t>takes</a:t>
            </a:r>
            <a:r>
              <a:rPr lang="es-ES" baseline="0" dirty="0"/>
              <a:t> and </a:t>
            </a:r>
            <a:r>
              <a:rPr lang="es-ES" baseline="0" dirty="0" err="1"/>
              <a:t>create</a:t>
            </a:r>
            <a:r>
              <a:rPr lang="es-ES" baseline="0" dirty="0"/>
              <a:t> video.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BA26A-E2F9-4D5D-8F88-6001E52042C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687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Now</a:t>
            </a:r>
            <a:r>
              <a:rPr lang="es-ES" dirty="0"/>
              <a:t>, </a:t>
            </a:r>
            <a:r>
              <a:rPr lang="es-ES" dirty="0" err="1"/>
              <a:t>lets</a:t>
            </a:r>
            <a:r>
              <a:rPr lang="es-ES" dirty="0"/>
              <a:t> </a:t>
            </a:r>
            <a:r>
              <a:rPr lang="es-ES" dirty="0" err="1"/>
              <a:t>shoot</a:t>
            </a:r>
            <a:r>
              <a:rPr lang="es-ES" baseline="0" dirty="0"/>
              <a:t> </a:t>
            </a:r>
            <a:r>
              <a:rPr lang="es-ES" baseline="0" dirty="0" err="1"/>
              <a:t>each</a:t>
            </a:r>
            <a:r>
              <a:rPr lang="es-ES" baseline="0" dirty="0"/>
              <a:t> </a:t>
            </a:r>
            <a:r>
              <a:rPr lang="es-ES" baseline="0" dirty="0" err="1"/>
              <a:t>story</a:t>
            </a:r>
            <a:r>
              <a:rPr lang="es-ES" baseline="0" dirty="0"/>
              <a:t>.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BA26A-E2F9-4D5D-8F88-6001E52042C9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890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9B1C-DA92-4537-B451-FB4CB7FC6DC3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98662-012E-4D67-8607-CE3869BC229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143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9B1C-DA92-4537-B451-FB4CB7FC6DC3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98662-012E-4D67-8607-CE3869BC229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637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9B1C-DA92-4537-B451-FB4CB7FC6DC3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98662-012E-4D67-8607-CE3869BC229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514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9B1C-DA92-4537-B451-FB4CB7FC6DC3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98662-012E-4D67-8607-CE3869BC229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277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9B1C-DA92-4537-B451-FB4CB7FC6DC3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98662-012E-4D67-8607-CE3869BC229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534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9B1C-DA92-4537-B451-FB4CB7FC6DC3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98662-012E-4D67-8607-CE3869BC229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052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9B1C-DA92-4537-B451-FB4CB7FC6DC3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98662-012E-4D67-8607-CE3869BC229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34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9B1C-DA92-4537-B451-FB4CB7FC6DC3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98662-012E-4D67-8607-CE3869BC229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354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9B1C-DA92-4537-B451-FB4CB7FC6DC3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98662-012E-4D67-8607-CE3869BC229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067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9B1C-DA92-4537-B451-FB4CB7FC6DC3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98662-012E-4D67-8607-CE3869BC229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867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9B1C-DA92-4537-B451-FB4CB7FC6DC3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98662-012E-4D67-8607-CE3869BC229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508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C9B1C-DA92-4537-B451-FB4CB7FC6DC3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98662-012E-4D67-8607-CE3869BC229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42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8.png"/><Relationship Id="rId7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6.jpe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6.jpeg"/><Relationship Id="rId7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8.png"/><Relationship Id="rId7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3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7.png"/><Relationship Id="rId7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7.png"/><Relationship Id="rId7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2.jpeg"/><Relationship Id="rId7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4.png"/><Relationship Id="rId7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6.png"/><Relationship Id="rId7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1.tiff"/><Relationship Id="rId7" Type="http://schemas.openxmlformats.org/officeDocument/2006/relationships/image" Target="../media/image5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jpe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png"/><Relationship Id="rId7" Type="http://schemas.openxmlformats.org/officeDocument/2006/relationships/image" Target="../media/image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7.png"/><Relationship Id="rId7" Type="http://schemas.openxmlformats.org/officeDocument/2006/relationships/image" Target="../media/image5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3" y="219947"/>
            <a:ext cx="6356838" cy="64282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666" y="1870303"/>
            <a:ext cx="1454360" cy="291743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976" y="1969247"/>
            <a:ext cx="1478906" cy="292966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36336"/>
            <a:ext cx="5468538" cy="1508913"/>
          </a:xfrm>
          <a:prstGeom prst="rect">
            <a:avLst/>
          </a:prstGeom>
        </p:spPr>
      </p:pic>
      <p:pic>
        <p:nvPicPr>
          <p:cNvPr id="1028" name="Picture 4" descr="Vista previa de imag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7" y="6461300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6781909" y="4901251"/>
            <a:ext cx="6096000" cy="1569660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 fontAlgn="base"/>
            <a:r>
              <a:rPr lang="en-US" sz="1200" b="1" dirty="0">
                <a:solidFill>
                  <a:srgbClr val="333333"/>
                </a:solidFill>
                <a:latin typeface="+mj-lt"/>
              </a:rPr>
              <a:t>Pablo Fernández Pena</a:t>
            </a:r>
          </a:p>
          <a:p>
            <a:r>
              <a:rPr lang="en-US" sz="1200" i="1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Audiovisual technician - CUFIE</a:t>
            </a:r>
            <a:endParaRPr lang="en-US" dirty="0">
              <a:solidFill>
                <a:srgbClr val="000000"/>
              </a:solidFill>
              <a:latin typeface="Arial" panose="020B0604020202020204"/>
              <a:ea typeface="+mn-lt"/>
              <a:cs typeface="Arial"/>
            </a:endParaRPr>
          </a:p>
          <a:p>
            <a:r>
              <a:rPr lang="en-US" sz="1200" i="1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PTXAS UDC</a:t>
            </a:r>
            <a:endParaRPr lang="en-US" dirty="0">
              <a:cs typeface="Arial"/>
            </a:endParaRPr>
          </a:p>
          <a:p>
            <a:pPr fontAlgn="base"/>
            <a:r>
              <a:rPr lang="en-US" sz="1200" b="1" dirty="0">
                <a:solidFill>
                  <a:srgbClr val="333333"/>
                </a:solidFill>
                <a:latin typeface="+mj-lt"/>
              </a:rPr>
              <a:t>Manuel García Torre</a:t>
            </a:r>
            <a:endParaRPr lang="en-US" sz="1200" b="1" dirty="0">
              <a:solidFill>
                <a:srgbClr val="333333"/>
              </a:solidFill>
              <a:latin typeface="+mj-lt"/>
              <a:cs typeface="Times New Roman"/>
            </a:endParaRPr>
          </a:p>
          <a:p>
            <a:pPr fontAlgn="base"/>
            <a:r>
              <a:rPr lang="en-US" sz="1200" i="1" dirty="0">
                <a:solidFill>
                  <a:srgbClr val="FF0000"/>
                </a:solidFill>
                <a:latin typeface="+mj-lt"/>
              </a:rPr>
              <a:t>PhD, Lecturer</a:t>
            </a:r>
          </a:p>
          <a:p>
            <a:pPr fontAlgn="base"/>
            <a:r>
              <a:rPr lang="en-US" sz="1200" i="1" dirty="0">
                <a:solidFill>
                  <a:srgbClr val="FF0000"/>
                </a:solidFill>
                <a:latin typeface="+mj-lt"/>
              </a:rPr>
              <a:t>Coordinator of the E-Learning Unit (CUFIE)</a:t>
            </a:r>
          </a:p>
          <a:p>
            <a:pPr fontAlgn="base"/>
            <a:r>
              <a:rPr lang="en-US" sz="1200" dirty="0">
                <a:solidFill>
                  <a:srgbClr val="FF0000"/>
                </a:solidFill>
                <a:latin typeface="+mj-lt"/>
              </a:rPr>
              <a:t>Department of Sociology and Communication Sciences</a:t>
            </a:r>
          </a:p>
          <a:p>
            <a:pPr fontAlgn="base"/>
            <a:r>
              <a:rPr lang="en-US" sz="1200" dirty="0">
                <a:solidFill>
                  <a:srgbClr val="FF0000"/>
                </a:solidFill>
                <a:latin typeface="+mj-lt"/>
              </a:rPr>
              <a:t>Faculty of Communication Sciences, University of A Coruña</a:t>
            </a:r>
            <a:endParaRPr lang="en-US" sz="1200" b="0" i="0" dirty="0">
              <a:solidFill>
                <a:srgbClr val="FF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1287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FC994C2-5601-9527-D8EC-09905DC91CB7}"/>
              </a:ext>
            </a:extLst>
          </p:cNvPr>
          <p:cNvSpPr txBox="1"/>
          <p:nvPr/>
        </p:nvSpPr>
        <p:spPr>
          <a:xfrm>
            <a:off x="2242764" y="107908"/>
            <a:ext cx="636931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14350" indent="-514350" algn="ctr">
              <a:buAutoNum type="arabicPeriod"/>
            </a:pPr>
            <a:r>
              <a:rPr lang="en-GB" sz="4400" dirty="0">
                <a:solidFill>
                  <a:srgbClr val="002060"/>
                </a:solidFill>
                <a:latin typeface="Aharoni"/>
                <a:cs typeface="Aharoni"/>
              </a:rPr>
              <a:t>Shot scale</a:t>
            </a:r>
            <a:endParaRPr lang="en-GB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2B668AF-DDFC-6247-0844-946F159D72B2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Big shot</a:t>
            </a:r>
            <a:endParaRPr lang="en-GB" sz="3200" dirty="0">
              <a:solidFill>
                <a:schemeClr val="accent4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8B5E9F5-F845-8C69-483B-1D2AE4289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921" y="1868887"/>
            <a:ext cx="6781759" cy="2903218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986686" y="5231423"/>
            <a:ext cx="825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Human figure is a small element, but recognizable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38499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FC994C2-5601-9527-D8EC-09905DC91CB7}"/>
              </a:ext>
            </a:extLst>
          </p:cNvPr>
          <p:cNvSpPr txBox="1"/>
          <p:nvPr/>
        </p:nvSpPr>
        <p:spPr>
          <a:xfrm>
            <a:off x="2242764" y="107908"/>
            <a:ext cx="636931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14350" indent="-514350" algn="ctr">
              <a:buAutoNum type="arabicPeriod"/>
            </a:pPr>
            <a:r>
              <a:rPr lang="en-GB" sz="4400" dirty="0">
                <a:solidFill>
                  <a:srgbClr val="002060"/>
                </a:solidFill>
                <a:latin typeface="Aharoni"/>
                <a:cs typeface="Aharoni"/>
              </a:rPr>
              <a:t>Shot scale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2B668AF-DDFC-6247-0844-946F159D72B2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Full shot</a:t>
            </a:r>
            <a:endParaRPr lang="en-GB" dirty="0">
              <a:solidFill>
                <a:schemeClr val="accent4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CA457C4-D12E-3705-ECDC-B781E7F199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124" y="2510352"/>
            <a:ext cx="3870650" cy="218020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9EBC897-639E-A397-CDAB-73EE35648C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5032" y="2532554"/>
            <a:ext cx="4324869" cy="2211211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986686" y="5231423"/>
            <a:ext cx="825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Human figure is the main element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52958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FC994C2-5601-9527-D8EC-09905DC91CB7}"/>
              </a:ext>
            </a:extLst>
          </p:cNvPr>
          <p:cNvSpPr txBox="1"/>
          <p:nvPr/>
        </p:nvSpPr>
        <p:spPr>
          <a:xfrm>
            <a:off x="2242764" y="107908"/>
            <a:ext cx="636931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14350" indent="-514350" algn="ctr">
              <a:buAutoNum type="arabicPeriod"/>
            </a:pPr>
            <a:r>
              <a:rPr lang="en-GB" sz="4400" dirty="0">
                <a:solidFill>
                  <a:srgbClr val="002060"/>
                </a:solidFill>
                <a:latin typeface="Aharoni"/>
                <a:cs typeface="Aharoni"/>
              </a:rPr>
              <a:t>Shot scale</a:t>
            </a:r>
            <a:endParaRPr lang="en-GB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2B668AF-DDFC-6247-0844-946F159D72B2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American/western shot</a:t>
            </a:r>
            <a:endParaRPr lang="en-GB" dirty="0">
              <a:solidFill>
                <a:schemeClr val="accent4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8FF5A2F-F9BC-80E4-81A4-DDD5E81917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9095" y="2047452"/>
            <a:ext cx="4058324" cy="314359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581C76F-3EE8-F504-1FD5-CA650DAFE2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6943" y="2041264"/>
            <a:ext cx="5274051" cy="314978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986686" y="5231423"/>
            <a:ext cx="825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Human figure is </a:t>
            </a:r>
            <a:r>
              <a:rPr lang="en-GB" sz="2800" dirty="0" err="1">
                <a:solidFill>
                  <a:srgbClr val="002060"/>
                </a:solidFill>
                <a:latin typeface="Aharoni"/>
                <a:cs typeface="Aharoni"/>
              </a:rPr>
              <a:t>cutted</a:t>
            </a:r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 by the knees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14809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D570430D-D8EF-F164-A517-474AC61F0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316" y="2281823"/>
            <a:ext cx="4892564" cy="272585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FC994C2-5601-9527-D8EC-09905DC91CB7}"/>
              </a:ext>
            </a:extLst>
          </p:cNvPr>
          <p:cNvSpPr txBox="1"/>
          <p:nvPr/>
        </p:nvSpPr>
        <p:spPr>
          <a:xfrm>
            <a:off x="2242764" y="107908"/>
            <a:ext cx="636931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14350" indent="-514350" algn="ctr">
              <a:buAutoNum type="arabicPeriod"/>
            </a:pPr>
            <a:r>
              <a:rPr lang="en-GB" sz="4400" dirty="0">
                <a:solidFill>
                  <a:srgbClr val="002060"/>
                </a:solidFill>
                <a:latin typeface="Aharoni"/>
                <a:cs typeface="Aharoni"/>
              </a:rPr>
              <a:t>Shot scale</a:t>
            </a:r>
            <a:endParaRPr lang="en-GB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2B668AF-DDFC-6247-0844-946F159D72B2}"/>
              </a:ext>
            </a:extLst>
          </p:cNvPr>
          <p:cNvSpPr txBox="1"/>
          <p:nvPr/>
        </p:nvSpPr>
        <p:spPr>
          <a:xfrm>
            <a:off x="1498861" y="803315"/>
            <a:ext cx="869151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Medium shot</a:t>
            </a:r>
            <a:endParaRPr lang="en-GB" dirty="0">
              <a:solidFill>
                <a:schemeClr val="accent4"/>
              </a:solidFill>
            </a:endParaRPr>
          </a:p>
          <a:p>
            <a:pPr algn="ctr"/>
            <a:r>
              <a:rPr lang="en-GB" sz="2400" dirty="0">
                <a:solidFill>
                  <a:schemeClr val="accent4"/>
                </a:solidFill>
                <a:latin typeface="Aharoni"/>
                <a:cs typeface="Aharoni"/>
              </a:rPr>
              <a:t>   Medium – Medium wide – Medium close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525D925-D30F-C2F0-222A-D52F4ED3A1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7830" y="2281823"/>
            <a:ext cx="4672898" cy="2725857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986686" y="5231423"/>
            <a:ext cx="825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Human figure is </a:t>
            </a:r>
            <a:r>
              <a:rPr lang="en-GB" sz="2800" dirty="0" err="1">
                <a:solidFill>
                  <a:srgbClr val="002060"/>
                </a:solidFill>
                <a:latin typeface="Aharoni"/>
                <a:cs typeface="Aharoni"/>
              </a:rPr>
              <a:t>cuted</a:t>
            </a:r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 by the waist or chest</a:t>
            </a:r>
          </a:p>
        </p:txBody>
      </p:sp>
    </p:spTree>
    <p:extLst>
      <p:ext uri="{BB962C8B-B14F-4D97-AF65-F5344CB8AC3E}">
        <p14:creationId xmlns:p14="http://schemas.microsoft.com/office/powerpoint/2010/main" val="4122601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FEAD228-29AC-435D-B475-25A529A24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37" y="2052989"/>
            <a:ext cx="5221190" cy="292386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FC994C2-5601-9527-D8EC-09905DC91CB7}"/>
              </a:ext>
            </a:extLst>
          </p:cNvPr>
          <p:cNvSpPr txBox="1"/>
          <p:nvPr/>
        </p:nvSpPr>
        <p:spPr>
          <a:xfrm>
            <a:off x="2242764" y="107908"/>
            <a:ext cx="636931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14350" indent="-514350" algn="ctr">
              <a:buAutoNum type="arabicPeriod"/>
            </a:pPr>
            <a:r>
              <a:rPr lang="en-GB" sz="4400" dirty="0">
                <a:solidFill>
                  <a:srgbClr val="002060"/>
                </a:solidFill>
                <a:latin typeface="Aharoni"/>
                <a:cs typeface="Aharoni"/>
              </a:rPr>
              <a:t>Shot scale</a:t>
            </a:r>
            <a:endParaRPr lang="en-GB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2B668AF-DDFC-6247-0844-946F159D72B2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Close up</a:t>
            </a:r>
            <a:endParaRPr lang="en-GB" dirty="0">
              <a:solidFill>
                <a:schemeClr val="accent4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8E23783-F7E0-41BD-71C9-F3D2DD4CFD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900" y="2454048"/>
            <a:ext cx="5304231" cy="2266634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986686" y="5231423"/>
            <a:ext cx="825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Head and face are the main elements</a:t>
            </a:r>
          </a:p>
        </p:txBody>
      </p:sp>
    </p:spTree>
    <p:extLst>
      <p:ext uri="{BB962C8B-B14F-4D97-AF65-F5344CB8AC3E}">
        <p14:creationId xmlns:p14="http://schemas.microsoft.com/office/powerpoint/2010/main" val="1734704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FC994C2-5601-9527-D8EC-09905DC91CB7}"/>
              </a:ext>
            </a:extLst>
          </p:cNvPr>
          <p:cNvSpPr txBox="1"/>
          <p:nvPr/>
        </p:nvSpPr>
        <p:spPr>
          <a:xfrm>
            <a:off x="2242764" y="107908"/>
            <a:ext cx="636931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14350" indent="-514350" algn="ctr">
              <a:buAutoNum type="arabicPeriod"/>
            </a:pPr>
            <a:r>
              <a:rPr lang="en-GB" sz="4400" dirty="0">
                <a:solidFill>
                  <a:srgbClr val="002060"/>
                </a:solidFill>
                <a:latin typeface="Aharoni"/>
                <a:cs typeface="Aharoni"/>
              </a:rPr>
              <a:t>Shot scale</a:t>
            </a:r>
            <a:endParaRPr lang="en-GB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2B668AF-DDFC-6247-0844-946F159D72B2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Big close up</a:t>
            </a:r>
            <a:endParaRPr lang="en-GB" dirty="0">
              <a:solidFill>
                <a:schemeClr val="accent4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8E74113-235D-30EB-685A-96A58AD0C0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37" y="2438457"/>
            <a:ext cx="5392929" cy="22822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BF70710-504D-CB78-30AA-21050989B0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699" y="2358974"/>
            <a:ext cx="4820749" cy="2417978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986686" y="5231423"/>
            <a:ext cx="825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Forehead and chin.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87784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FC994C2-5601-9527-D8EC-09905DC91CB7}"/>
              </a:ext>
            </a:extLst>
          </p:cNvPr>
          <p:cNvSpPr txBox="1"/>
          <p:nvPr/>
        </p:nvSpPr>
        <p:spPr>
          <a:xfrm>
            <a:off x="2242764" y="107908"/>
            <a:ext cx="636931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14350" indent="-514350" algn="ctr">
              <a:buAutoNum type="arabicPeriod"/>
            </a:pPr>
            <a:r>
              <a:rPr lang="en-GB" sz="4400" dirty="0">
                <a:solidFill>
                  <a:srgbClr val="002060"/>
                </a:solidFill>
                <a:latin typeface="Aharoni"/>
                <a:cs typeface="Aharoni"/>
              </a:rPr>
              <a:t>Shot scale</a:t>
            </a:r>
            <a:endParaRPr lang="en-GB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2B668AF-DDFC-6247-0844-946F159D72B2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Detail shot</a:t>
            </a:r>
            <a:endParaRPr lang="en-GB" dirty="0">
              <a:solidFill>
                <a:schemeClr val="accent4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3AC07DF-A8F6-1566-D5A9-944C88D596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7847" y="1458249"/>
            <a:ext cx="5900658" cy="3941502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762017" y="5498420"/>
            <a:ext cx="825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Small part of the face</a:t>
            </a:r>
          </a:p>
        </p:txBody>
      </p:sp>
    </p:spTree>
    <p:extLst>
      <p:ext uri="{BB962C8B-B14F-4D97-AF65-F5344CB8AC3E}">
        <p14:creationId xmlns:p14="http://schemas.microsoft.com/office/powerpoint/2010/main" val="2375411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FC994C2-5601-9527-D8EC-09905DC91CB7}"/>
              </a:ext>
            </a:extLst>
          </p:cNvPr>
          <p:cNvSpPr txBox="1"/>
          <p:nvPr/>
        </p:nvSpPr>
        <p:spPr>
          <a:xfrm>
            <a:off x="2242764" y="107908"/>
            <a:ext cx="636931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dirty="0">
                <a:solidFill>
                  <a:srgbClr val="002060"/>
                </a:solidFill>
                <a:latin typeface="Aharoni"/>
                <a:cs typeface="Aharoni"/>
              </a:rPr>
              <a:t>2. Camera angles</a:t>
            </a:r>
            <a:endParaRPr lang="en-GB" sz="44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F89EA15-AD54-1B43-DA84-80D58AFE8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5844" y="3379307"/>
            <a:ext cx="1653262" cy="988403"/>
          </a:xfrm>
          <a:prstGeom prst="rect">
            <a:avLst/>
          </a:prstGeom>
        </p:spPr>
      </p:pic>
      <p:pic>
        <p:nvPicPr>
          <p:cNvPr id="12" name="Picture 2" descr="Máster de Cine | Escuela de Cine de Málaga">
            <a:extLst>
              <a:ext uri="{FF2B5EF4-FFF2-40B4-BE49-F238E27FC236}">
                <a16:creationId xmlns:a16="http://schemas.microsoft.com/office/drawing/2014/main" id="{C26840BA-C33A-D457-2D72-86B03B1A1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05649" y="1229233"/>
            <a:ext cx="1688229" cy="1267840"/>
          </a:xfrm>
          <a:prstGeom prst="rect">
            <a:avLst/>
          </a:prstGeom>
          <a:noFill/>
          <a:effectLst>
            <a:outerShdw blurRad="50800" dist="165100" dir="5400000" sx="26000" sy="26000" algn="ctr" rotWithShape="0">
              <a:schemeClr val="bg1">
                <a:alpha val="43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Máster de Cine | Escuela de Cine de Málaga">
            <a:extLst>
              <a:ext uri="{FF2B5EF4-FFF2-40B4-BE49-F238E27FC236}">
                <a16:creationId xmlns:a16="http://schemas.microsoft.com/office/drawing/2014/main" id="{D1A93BE9-0ACD-D9DD-70F9-638F848C6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609011" y="4918169"/>
            <a:ext cx="1688229" cy="1267840"/>
          </a:xfrm>
          <a:prstGeom prst="rect">
            <a:avLst/>
          </a:prstGeom>
          <a:noFill/>
          <a:effectLst>
            <a:outerShdw blurRad="50800" dist="165100" dir="5400000" sx="26000" sy="26000" algn="ctr" rotWithShape="0">
              <a:schemeClr val="bg1">
                <a:alpha val="43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áster de Cine | Escuela de Cine de Málaga">
            <a:extLst>
              <a:ext uri="{FF2B5EF4-FFF2-40B4-BE49-F238E27FC236}">
                <a16:creationId xmlns:a16="http://schemas.microsoft.com/office/drawing/2014/main" id="{6B8632FF-059E-F389-2E2C-2466C51F3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755">
            <a:off x="7269716" y="1970181"/>
            <a:ext cx="1688229" cy="1267840"/>
          </a:xfrm>
          <a:prstGeom prst="rect">
            <a:avLst/>
          </a:prstGeom>
          <a:noFill/>
          <a:effectLst>
            <a:outerShdw blurRad="50800" dist="165100" dir="5400000" sx="26000" sy="26000" algn="ctr" rotWithShape="0">
              <a:schemeClr val="bg1">
                <a:alpha val="43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Máster de Cine | Escuela de Cine de Málaga">
            <a:extLst>
              <a:ext uri="{FF2B5EF4-FFF2-40B4-BE49-F238E27FC236}">
                <a16:creationId xmlns:a16="http://schemas.microsoft.com/office/drawing/2014/main" id="{E57216B6-4971-AA1F-7016-8F054FEC0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453" y="3366587"/>
            <a:ext cx="1688229" cy="1267840"/>
          </a:xfrm>
          <a:prstGeom prst="rect">
            <a:avLst/>
          </a:prstGeom>
          <a:noFill/>
          <a:effectLst>
            <a:outerShdw blurRad="50800" dist="165100" dir="5400000" sx="26000" sy="26000" algn="ctr" rotWithShape="0">
              <a:schemeClr val="bg1">
                <a:alpha val="43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áster de Cine | Escuela de Cine de Málaga">
            <a:extLst>
              <a:ext uri="{FF2B5EF4-FFF2-40B4-BE49-F238E27FC236}">
                <a16:creationId xmlns:a16="http://schemas.microsoft.com/office/drawing/2014/main" id="{34C3A572-22DF-5FC5-244D-80F0FF6CB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1479">
            <a:off x="7240351" y="4794478"/>
            <a:ext cx="1688229" cy="1267840"/>
          </a:xfrm>
          <a:prstGeom prst="rect">
            <a:avLst/>
          </a:prstGeom>
          <a:noFill/>
          <a:effectLst>
            <a:outerShdw blurRad="50800" dist="165100" dir="5400000" sx="26000" sy="26000" algn="ctr" rotWithShape="0">
              <a:schemeClr val="bg1">
                <a:alpha val="43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Marcador de texto 4">
            <a:extLst>
              <a:ext uri="{FF2B5EF4-FFF2-40B4-BE49-F238E27FC236}">
                <a16:creationId xmlns:a16="http://schemas.microsoft.com/office/drawing/2014/main" id="{38A0AF21-0633-3833-D265-2B9B75006D21}"/>
              </a:ext>
            </a:extLst>
          </p:cNvPr>
          <p:cNvSpPr txBox="1">
            <a:spLocks/>
          </p:cNvSpPr>
          <p:nvPr/>
        </p:nvSpPr>
        <p:spPr>
          <a:xfrm>
            <a:off x="9330143" y="1711549"/>
            <a:ext cx="371400" cy="37474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>
                <a:solidFill>
                  <a:srgbClr val="00B0F0"/>
                </a:solidFill>
                <a:latin typeface="Montserrat" panose="00000500000000000000" pitchFamily="2" charset="0"/>
              </a:rPr>
              <a:t>1</a:t>
            </a:r>
            <a:endParaRPr lang="en-GB" sz="2200" b="1" dirty="0">
              <a:solidFill>
                <a:srgbClr val="FF9900"/>
              </a:solidFill>
              <a:latin typeface="Montserrat" panose="00000500000000000000" pitchFamily="2" charset="0"/>
            </a:endParaRPr>
          </a:p>
        </p:txBody>
      </p:sp>
      <p:sp>
        <p:nvSpPr>
          <p:cNvPr id="18" name="Marcador de texto 4">
            <a:extLst>
              <a:ext uri="{FF2B5EF4-FFF2-40B4-BE49-F238E27FC236}">
                <a16:creationId xmlns:a16="http://schemas.microsoft.com/office/drawing/2014/main" id="{E90D1246-742B-B4C4-C142-3AAFB64AFE5A}"/>
              </a:ext>
            </a:extLst>
          </p:cNvPr>
          <p:cNvSpPr txBox="1">
            <a:spLocks/>
          </p:cNvSpPr>
          <p:nvPr/>
        </p:nvSpPr>
        <p:spPr>
          <a:xfrm>
            <a:off x="7150892" y="2179035"/>
            <a:ext cx="371400" cy="37474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>
                <a:solidFill>
                  <a:srgbClr val="00B0F0"/>
                </a:solidFill>
                <a:latin typeface="Montserrat" panose="00000500000000000000" pitchFamily="2" charset="0"/>
              </a:rPr>
              <a:t>2</a:t>
            </a:r>
            <a:endParaRPr lang="en-GB" sz="2200" b="1" dirty="0">
              <a:solidFill>
                <a:srgbClr val="FF9900"/>
              </a:solidFill>
              <a:latin typeface="Montserrat" panose="00000500000000000000" pitchFamily="2" charset="0"/>
            </a:endParaRPr>
          </a:p>
        </p:txBody>
      </p:sp>
      <p:sp>
        <p:nvSpPr>
          <p:cNvPr id="19" name="Marcador de texto 4">
            <a:extLst>
              <a:ext uri="{FF2B5EF4-FFF2-40B4-BE49-F238E27FC236}">
                <a16:creationId xmlns:a16="http://schemas.microsoft.com/office/drawing/2014/main" id="{E62EE6D0-C78C-60AC-1C6A-7E07B86CC8D3}"/>
              </a:ext>
            </a:extLst>
          </p:cNvPr>
          <p:cNvSpPr txBox="1">
            <a:spLocks/>
          </p:cNvSpPr>
          <p:nvPr/>
        </p:nvSpPr>
        <p:spPr>
          <a:xfrm>
            <a:off x="6129797" y="3845910"/>
            <a:ext cx="354269" cy="3331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>
                <a:solidFill>
                  <a:srgbClr val="00B0F0"/>
                </a:solidFill>
                <a:latin typeface="Montserrat" panose="00000500000000000000" pitchFamily="2" charset="0"/>
              </a:rPr>
              <a:t>3</a:t>
            </a:r>
            <a:endParaRPr lang="en-GB" sz="2200" b="1" dirty="0">
              <a:solidFill>
                <a:srgbClr val="FF9900"/>
              </a:solidFill>
              <a:latin typeface="Montserrat" panose="00000500000000000000" pitchFamily="2" charset="0"/>
            </a:endParaRPr>
          </a:p>
        </p:txBody>
      </p:sp>
      <p:sp>
        <p:nvSpPr>
          <p:cNvPr id="20" name="Marcador de texto 4">
            <a:extLst>
              <a:ext uri="{FF2B5EF4-FFF2-40B4-BE49-F238E27FC236}">
                <a16:creationId xmlns:a16="http://schemas.microsoft.com/office/drawing/2014/main" id="{4B9CDF63-0C39-DFF1-0D40-BE3A23D499A3}"/>
              </a:ext>
            </a:extLst>
          </p:cNvPr>
          <p:cNvSpPr txBox="1">
            <a:spLocks/>
          </p:cNvSpPr>
          <p:nvPr/>
        </p:nvSpPr>
        <p:spPr>
          <a:xfrm>
            <a:off x="6885725" y="5629207"/>
            <a:ext cx="354269" cy="3331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>
                <a:solidFill>
                  <a:srgbClr val="00B0F0"/>
                </a:solidFill>
                <a:latin typeface="Montserrat" panose="00000500000000000000" pitchFamily="2" charset="0"/>
              </a:rPr>
              <a:t>4</a:t>
            </a:r>
            <a:endParaRPr lang="en-GB" sz="2200" b="1" dirty="0">
              <a:solidFill>
                <a:srgbClr val="FF9900"/>
              </a:solidFill>
              <a:latin typeface="Montserrat" panose="00000500000000000000" pitchFamily="2" charset="0"/>
            </a:endParaRPr>
          </a:p>
        </p:txBody>
      </p:sp>
      <p:sp>
        <p:nvSpPr>
          <p:cNvPr id="21" name="Marcador de texto 4">
            <a:extLst>
              <a:ext uri="{FF2B5EF4-FFF2-40B4-BE49-F238E27FC236}">
                <a16:creationId xmlns:a16="http://schemas.microsoft.com/office/drawing/2014/main" id="{73E1D4FC-53DA-F1D4-47EA-4DFFA8350496}"/>
              </a:ext>
            </a:extLst>
          </p:cNvPr>
          <p:cNvSpPr txBox="1">
            <a:spLocks/>
          </p:cNvSpPr>
          <p:nvPr/>
        </p:nvSpPr>
        <p:spPr>
          <a:xfrm>
            <a:off x="9670464" y="5942043"/>
            <a:ext cx="354269" cy="3331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>
                <a:solidFill>
                  <a:srgbClr val="00B0F0"/>
                </a:solidFill>
                <a:latin typeface="Montserrat" panose="00000500000000000000" pitchFamily="2" charset="0"/>
              </a:rPr>
              <a:t>5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D2DA5D5-0323-1135-B0FA-D5A868685D47}"/>
              </a:ext>
            </a:extLst>
          </p:cNvPr>
          <p:cNvSpPr txBox="1"/>
          <p:nvPr/>
        </p:nvSpPr>
        <p:spPr>
          <a:xfrm>
            <a:off x="770943" y="2255922"/>
            <a:ext cx="5193512" cy="2246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800" dirty="0">
                <a:solidFill>
                  <a:srgbClr val="00B0F0"/>
                </a:solidFill>
                <a:latin typeface="Aharoni"/>
                <a:cs typeface="Aharoni"/>
              </a:rPr>
              <a:t>1. </a:t>
            </a:r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Zenith (bird-eye)</a:t>
            </a:r>
          </a:p>
          <a:p>
            <a:r>
              <a:rPr lang="en-GB" sz="2800" dirty="0">
                <a:solidFill>
                  <a:srgbClr val="00B0F0"/>
                </a:solidFill>
                <a:latin typeface="Aharoni"/>
                <a:cs typeface="Aharoni"/>
              </a:rPr>
              <a:t>2. </a:t>
            </a:r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High angle</a:t>
            </a:r>
            <a:endParaRPr lang="en-GB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GB" sz="2800" dirty="0">
                <a:solidFill>
                  <a:srgbClr val="00B0F0"/>
                </a:solidFill>
                <a:latin typeface="Aharoni"/>
                <a:cs typeface="Aharoni"/>
              </a:rPr>
              <a:t>3. </a:t>
            </a:r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Normal</a:t>
            </a:r>
            <a:endParaRPr lang="en-GB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GB" sz="2800" dirty="0">
                <a:solidFill>
                  <a:srgbClr val="00B0F0"/>
                </a:solidFill>
                <a:latin typeface="Aharoni"/>
                <a:cs typeface="Aharoni"/>
              </a:rPr>
              <a:t>4. </a:t>
            </a:r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Low angle</a:t>
            </a:r>
            <a:endParaRPr lang="en-GB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GB" sz="2800" dirty="0">
                <a:solidFill>
                  <a:srgbClr val="00B0F0"/>
                </a:solidFill>
                <a:latin typeface="Aharoni"/>
                <a:cs typeface="Aharoni"/>
              </a:rPr>
              <a:t>5. </a:t>
            </a:r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Nadir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FC994C2-5601-9527-D8EC-09905DC91CB7}"/>
              </a:ext>
            </a:extLst>
          </p:cNvPr>
          <p:cNvSpPr txBox="1"/>
          <p:nvPr/>
        </p:nvSpPr>
        <p:spPr>
          <a:xfrm>
            <a:off x="3299411" y="828964"/>
            <a:ext cx="636931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Over/levelled/under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61427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FC994C2-5601-9527-D8EC-09905DC91CB7}"/>
              </a:ext>
            </a:extLst>
          </p:cNvPr>
          <p:cNvSpPr txBox="1"/>
          <p:nvPr/>
        </p:nvSpPr>
        <p:spPr>
          <a:xfrm>
            <a:off x="2242764" y="107908"/>
            <a:ext cx="636931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dirty="0">
                <a:solidFill>
                  <a:srgbClr val="002060"/>
                </a:solidFill>
                <a:latin typeface="Aharoni"/>
                <a:cs typeface="Aharoni"/>
              </a:rPr>
              <a:t>2. Camera angle</a:t>
            </a:r>
            <a:endParaRPr lang="en-GB" sz="44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2B668AF-DDFC-6247-0844-946F159D72B2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Normal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BB3FA24-917C-0B9C-8CE3-B8A393F76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936" y="3345132"/>
            <a:ext cx="6888480" cy="286363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766582A-D68C-59A9-78A4-13FA00FB2F6F}"/>
              </a:ext>
            </a:extLst>
          </p:cNvPr>
          <p:cNvSpPr txBox="1"/>
          <p:nvPr/>
        </p:nvSpPr>
        <p:spPr>
          <a:xfrm>
            <a:off x="787026" y="2477938"/>
            <a:ext cx="11208816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Calibri"/>
              <a:buChar char="-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The most balanced angle. </a:t>
            </a:r>
            <a:endParaRPr lang="en-GB" dirty="0"/>
          </a:p>
          <a:p>
            <a:pPr marL="342900" indent="-342900">
              <a:buFont typeface="Calibri"/>
              <a:buChar char="-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The character and the viewer are in the same position.</a:t>
            </a:r>
            <a:endParaRPr lang="en-GB" sz="24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GB" sz="2400" dirty="0">
              <a:solidFill>
                <a:srgbClr val="002060"/>
              </a:solidFill>
              <a:latin typeface="Aharoni"/>
              <a:cs typeface="Aharoni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33532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BCAEAEDC-5FCC-D5AA-DFD6-6D797B9231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2"/>
          <a:stretch/>
        </p:blipFill>
        <p:spPr>
          <a:xfrm>
            <a:off x="936117" y="3128431"/>
            <a:ext cx="5056324" cy="268904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FC994C2-5601-9527-D8EC-09905DC91CB7}"/>
              </a:ext>
            </a:extLst>
          </p:cNvPr>
          <p:cNvSpPr txBox="1"/>
          <p:nvPr/>
        </p:nvSpPr>
        <p:spPr>
          <a:xfrm>
            <a:off x="2242764" y="107908"/>
            <a:ext cx="636931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dirty="0">
                <a:solidFill>
                  <a:srgbClr val="002060"/>
                </a:solidFill>
                <a:latin typeface="Aharoni"/>
                <a:cs typeface="Aharoni"/>
              </a:rPr>
              <a:t>2. Camera angles</a:t>
            </a:r>
            <a:endParaRPr lang="en-GB" sz="44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2B668AF-DDFC-6247-0844-946F159D72B2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High angle</a:t>
            </a:r>
            <a:endParaRPr lang="en-GB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9A278A1-3BED-18B7-52C9-AF8A2D322F5A}"/>
              </a:ext>
            </a:extLst>
          </p:cNvPr>
          <p:cNvSpPr txBox="1"/>
          <p:nvPr/>
        </p:nvSpPr>
        <p:spPr>
          <a:xfrm>
            <a:off x="693159" y="1902369"/>
            <a:ext cx="9468519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-Reduce characters.</a:t>
            </a:r>
          </a:p>
          <a:p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-Very useful to show power/domination situations.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0FF0F38-2E71-A18D-8032-557FB8E7E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7311" y="3128430"/>
            <a:ext cx="4780523" cy="26890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8635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BE73F3A-20B0-9062-BA31-43496E9A22C1}"/>
              </a:ext>
            </a:extLst>
          </p:cNvPr>
          <p:cNvSpPr txBox="1"/>
          <p:nvPr/>
        </p:nvSpPr>
        <p:spPr>
          <a:xfrm>
            <a:off x="1040524" y="2628813"/>
            <a:ext cx="10806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 can we manage a film shooting?</a:t>
            </a:r>
          </a:p>
          <a:p>
            <a:r>
              <a:rPr lang="en-GB" sz="36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Tips and advices to understand and organize it.</a:t>
            </a:r>
          </a:p>
        </p:txBody>
      </p:sp>
    </p:spTree>
    <p:extLst>
      <p:ext uri="{BB962C8B-B14F-4D97-AF65-F5344CB8AC3E}">
        <p14:creationId xmlns:p14="http://schemas.microsoft.com/office/powerpoint/2010/main" val="666050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2EE3EBFC-765D-C07C-FFE9-91C073562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83" y="2928935"/>
            <a:ext cx="5607593" cy="267439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FC994C2-5601-9527-D8EC-09905DC91CB7}"/>
              </a:ext>
            </a:extLst>
          </p:cNvPr>
          <p:cNvSpPr txBox="1"/>
          <p:nvPr/>
        </p:nvSpPr>
        <p:spPr>
          <a:xfrm>
            <a:off x="2242764" y="107908"/>
            <a:ext cx="636931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dirty="0">
                <a:solidFill>
                  <a:srgbClr val="002060"/>
                </a:solidFill>
                <a:latin typeface="Aharoni"/>
                <a:cs typeface="Aharoni"/>
              </a:rPr>
              <a:t>2. Camera angles</a:t>
            </a:r>
            <a:endParaRPr lang="en-GB" sz="44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2B668AF-DDFC-6247-0844-946F159D72B2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Low angle</a:t>
            </a:r>
            <a:endParaRPr lang="en-GB" sz="3200" dirty="0">
              <a:solidFill>
                <a:schemeClr val="accent4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FBF7492-8644-A302-3A4C-42F3A8FEC6D9}"/>
              </a:ext>
            </a:extLst>
          </p:cNvPr>
          <p:cNvSpPr txBox="1"/>
          <p:nvPr/>
        </p:nvSpPr>
        <p:spPr>
          <a:xfrm>
            <a:off x="721712" y="1902369"/>
            <a:ext cx="11208816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The camera is under the character's eye line.</a:t>
            </a:r>
          </a:p>
          <a:p>
            <a:pPr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It increases the power and psychological strength of the character.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9279B78-BB3D-6EDB-A48B-6DDD2A6C0B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7150" y="2942948"/>
            <a:ext cx="4788679" cy="266037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11305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9D0883B-E57F-7A71-2572-85F78DCAF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77" y="3077699"/>
            <a:ext cx="5491525" cy="293358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9E761BD-2477-35FA-BD48-EDF0851C6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71" y="3077698"/>
            <a:ext cx="5270587" cy="296572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FC994C2-5601-9527-D8EC-09905DC91CB7}"/>
              </a:ext>
            </a:extLst>
          </p:cNvPr>
          <p:cNvSpPr txBox="1"/>
          <p:nvPr/>
        </p:nvSpPr>
        <p:spPr>
          <a:xfrm>
            <a:off x="2242764" y="107908"/>
            <a:ext cx="636931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dirty="0">
                <a:solidFill>
                  <a:srgbClr val="002060"/>
                </a:solidFill>
                <a:latin typeface="Aharoni"/>
                <a:cs typeface="Aharoni"/>
              </a:rPr>
              <a:t>2. Camera angles</a:t>
            </a:r>
            <a:endParaRPr lang="en-GB" sz="44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2B668AF-DDFC-6247-0844-946F159D72B2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Zenithal</a:t>
            </a:r>
            <a:endParaRPr lang="en-GB" sz="3200" dirty="0">
              <a:solidFill>
                <a:schemeClr val="accent4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61A64D2-0EA7-F35E-A5D8-4D627A25E9B4}"/>
              </a:ext>
            </a:extLst>
          </p:cNvPr>
          <p:cNvSpPr txBox="1"/>
          <p:nvPr/>
        </p:nvSpPr>
        <p:spPr>
          <a:xfrm>
            <a:off x="1087822" y="1735998"/>
            <a:ext cx="10281521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ea typeface="+mn-lt"/>
                <a:cs typeface="Aharoni"/>
              </a:rPr>
              <a:t>The camera is right above the action or the character.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ea typeface="+mn-lt"/>
                <a:cs typeface="Aharoni"/>
              </a:rPr>
              <a:t>They reinforce shapes and movements.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ea typeface="+mn-lt"/>
                <a:cs typeface="Aharoni"/>
              </a:rPr>
              <a:t>They are quite complicated to shoot.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67134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97EB7C65-9211-37DC-086D-C635BDBC2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521" y="3263969"/>
            <a:ext cx="4125773" cy="273332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F9917CD-3219-876A-DB86-12340814D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6" y="3263968"/>
            <a:ext cx="6651435" cy="273332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FC994C2-5601-9527-D8EC-09905DC91CB7}"/>
              </a:ext>
            </a:extLst>
          </p:cNvPr>
          <p:cNvSpPr txBox="1"/>
          <p:nvPr/>
        </p:nvSpPr>
        <p:spPr>
          <a:xfrm>
            <a:off x="2242764" y="107908"/>
            <a:ext cx="636931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dirty="0">
                <a:solidFill>
                  <a:srgbClr val="002060"/>
                </a:solidFill>
                <a:latin typeface="Aharoni"/>
                <a:cs typeface="Aharoni"/>
              </a:rPr>
              <a:t>2. Camera angles</a:t>
            </a:r>
            <a:endParaRPr lang="en-GB" sz="44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2B668AF-DDFC-6247-0844-946F159D72B2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Nadir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239BBD2-2CF7-D63F-07A1-DDC67F434074}"/>
              </a:ext>
            </a:extLst>
          </p:cNvPr>
          <p:cNvSpPr txBox="1"/>
          <p:nvPr/>
        </p:nvSpPr>
        <p:spPr>
          <a:xfrm>
            <a:off x="1095992" y="1843050"/>
            <a:ext cx="9939837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ea typeface="+mn-lt"/>
                <a:cs typeface="Aharoni"/>
              </a:rPr>
              <a:t>The camera is just below the action or character.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ea typeface="+mn-lt"/>
                <a:cs typeface="Aharoni"/>
              </a:rPr>
              <a:t>They can be used as a subjective shot.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ea typeface="+mn-lt"/>
                <a:cs typeface="Aharoni"/>
              </a:rPr>
              <a:t>They are very difficult to shoot.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63020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0C68645-A7D3-B44B-7816-05397F3A3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579" y="3026346"/>
            <a:ext cx="5320220" cy="295708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C2090D2-73F0-991B-9944-098B8DE94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62" y="3026346"/>
            <a:ext cx="5257033" cy="295708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FC994C2-5601-9527-D8EC-09905DC91CB7}"/>
              </a:ext>
            </a:extLst>
          </p:cNvPr>
          <p:cNvSpPr txBox="1"/>
          <p:nvPr/>
        </p:nvSpPr>
        <p:spPr>
          <a:xfrm>
            <a:off x="2242764" y="107908"/>
            <a:ext cx="636931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dirty="0">
                <a:solidFill>
                  <a:srgbClr val="002060"/>
                </a:solidFill>
                <a:latin typeface="Aharoni"/>
                <a:cs typeface="Aharoni"/>
              </a:rPr>
              <a:t>2. Camera angles</a:t>
            </a:r>
            <a:endParaRPr lang="en-GB" sz="44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2B668AF-DDFC-6247-0844-946F159D72B2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Dutch angle</a:t>
            </a:r>
            <a:endParaRPr lang="en-GB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074EEBC-69E5-44B6-E25F-FA88A80F8486}"/>
              </a:ext>
            </a:extLst>
          </p:cNvPr>
          <p:cNvSpPr txBox="1"/>
          <p:nvPr/>
        </p:nvSpPr>
        <p:spPr>
          <a:xfrm>
            <a:off x="1428185" y="1684196"/>
            <a:ext cx="9807166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They do not respect the level of the horizon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They are very shocking.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They are very useful to show abnormal attitudes or situations.</a:t>
            </a:r>
          </a:p>
        </p:txBody>
      </p:sp>
    </p:spTree>
    <p:extLst>
      <p:ext uri="{BB962C8B-B14F-4D97-AF65-F5344CB8AC3E}">
        <p14:creationId xmlns:p14="http://schemas.microsoft.com/office/powerpoint/2010/main" val="2412990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9F3E977-DEBC-E124-EB5A-F1C774070474}"/>
              </a:ext>
            </a:extLst>
          </p:cNvPr>
          <p:cNvSpPr txBox="1"/>
          <p:nvPr/>
        </p:nvSpPr>
        <p:spPr>
          <a:xfrm>
            <a:off x="2127947" y="2089915"/>
            <a:ext cx="7936105" cy="25545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Aharoni"/>
                <a:cs typeface="Aharoni"/>
              </a:rPr>
              <a:t>Camera can occupy infinite positions all around the scene.</a:t>
            </a:r>
          </a:p>
          <a:p>
            <a:pPr algn="ctr"/>
            <a:endParaRPr lang="en-GB" sz="3200" dirty="0">
              <a:solidFill>
                <a:srgbClr val="002060"/>
              </a:solidFill>
              <a:latin typeface="Aharoni"/>
              <a:cs typeface="Aharoni"/>
            </a:endParaRPr>
          </a:p>
          <a:p>
            <a:pPr algn="ctr"/>
            <a:r>
              <a:rPr lang="en-GB" sz="3200" dirty="0">
                <a:solidFill>
                  <a:srgbClr val="002060"/>
                </a:solidFill>
                <a:latin typeface="Aharoni"/>
                <a:cs typeface="Aharoni"/>
              </a:rPr>
              <a:t>Even more, camera can replace the character position.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B726076-1F6E-22AE-FC0B-D33DCEEAF00A}"/>
              </a:ext>
            </a:extLst>
          </p:cNvPr>
          <p:cNvSpPr txBox="1"/>
          <p:nvPr/>
        </p:nvSpPr>
        <p:spPr>
          <a:xfrm>
            <a:off x="2242764" y="357576"/>
            <a:ext cx="636931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dirty="0">
                <a:solidFill>
                  <a:srgbClr val="002060"/>
                </a:solidFill>
                <a:latin typeface="Aharoni"/>
                <a:cs typeface="Aharoni"/>
              </a:rPr>
              <a:t>3. Point of view</a:t>
            </a:r>
            <a:endParaRPr lang="en-GB" sz="44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00844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9F3E977-DEBC-E124-EB5A-F1C774070474}"/>
              </a:ext>
            </a:extLst>
          </p:cNvPr>
          <p:cNvSpPr txBox="1"/>
          <p:nvPr/>
        </p:nvSpPr>
        <p:spPr>
          <a:xfrm>
            <a:off x="796704" y="2081048"/>
            <a:ext cx="11217895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The most common point of view. It shows a space from a "third man" position. The camera can be considered as a witness.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The viewer sees "though a window", but characters don´t notice the camera. They don´t interact with it.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B726076-1F6E-22AE-FC0B-D33DCEEAF00A}"/>
              </a:ext>
            </a:extLst>
          </p:cNvPr>
          <p:cNvSpPr txBox="1"/>
          <p:nvPr/>
        </p:nvSpPr>
        <p:spPr>
          <a:xfrm>
            <a:off x="2242764" y="214019"/>
            <a:ext cx="636931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dirty="0">
                <a:solidFill>
                  <a:srgbClr val="002060"/>
                </a:solidFill>
                <a:latin typeface="Aharoni"/>
                <a:cs typeface="Aharoni"/>
              </a:rPr>
              <a:t>3. Point of view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53529BF-9590-7BAA-5B74-EAD8EE4B8F1D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Objective</a:t>
            </a:r>
            <a:endParaRPr lang="en-GB" sz="3200" dirty="0">
              <a:solidFill>
                <a:schemeClr val="accent4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43DD8A-736A-7AE0-7840-27B40A353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263" y="3948166"/>
            <a:ext cx="4133473" cy="237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85598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9F3E977-DEBC-E124-EB5A-F1C774070474}"/>
              </a:ext>
            </a:extLst>
          </p:cNvPr>
          <p:cNvSpPr txBox="1"/>
          <p:nvPr/>
        </p:nvSpPr>
        <p:spPr>
          <a:xfrm>
            <a:off x="579637" y="2039000"/>
            <a:ext cx="11217895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The spectator sees though the eyes of the character.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The camera occupies the place of the character, offering us exactly same vision the character has.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B726076-1F6E-22AE-FC0B-D33DCEEAF00A}"/>
              </a:ext>
            </a:extLst>
          </p:cNvPr>
          <p:cNvSpPr txBox="1"/>
          <p:nvPr/>
        </p:nvSpPr>
        <p:spPr>
          <a:xfrm>
            <a:off x="2242764" y="214019"/>
            <a:ext cx="636931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dirty="0">
                <a:solidFill>
                  <a:srgbClr val="002060"/>
                </a:solidFill>
                <a:latin typeface="Aharoni"/>
                <a:cs typeface="Aharoni"/>
              </a:rPr>
              <a:t>3. Point of view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53529BF-9590-7BAA-5B74-EAD8EE4B8F1D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Subjective</a:t>
            </a:r>
            <a:endParaRPr lang="en-GB" sz="3200" dirty="0">
              <a:solidFill>
                <a:schemeClr val="accent4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054" name="Picture 6" descr="Planos según la perspectiva de la cámara: Planos Subjetivos | TRNGL">
            <a:extLst>
              <a:ext uri="{FF2B5EF4-FFF2-40B4-BE49-F238E27FC236}">
                <a16:creationId xmlns:a16="http://schemas.microsoft.com/office/drawing/2014/main" id="{01D236B6-35F3-8126-86C1-4C56D59E0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060" y="4193435"/>
            <a:ext cx="3793402" cy="213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24683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FC994C2-5601-9527-D8EC-09905DC91CB7}"/>
              </a:ext>
            </a:extLst>
          </p:cNvPr>
          <p:cNvSpPr txBox="1"/>
          <p:nvPr/>
        </p:nvSpPr>
        <p:spPr>
          <a:xfrm>
            <a:off x="2242764" y="386030"/>
            <a:ext cx="636931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dirty="0">
                <a:solidFill>
                  <a:srgbClr val="002060"/>
                </a:solidFill>
                <a:latin typeface="Aharoni"/>
                <a:cs typeface="Aharoni"/>
              </a:rPr>
              <a:t>4. Continuity </a:t>
            </a:r>
            <a:endParaRPr lang="en-GB" sz="44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9F3E977-DEBC-E124-EB5A-F1C774070474}"/>
              </a:ext>
            </a:extLst>
          </p:cNvPr>
          <p:cNvSpPr txBox="1"/>
          <p:nvPr/>
        </p:nvSpPr>
        <p:spPr>
          <a:xfrm>
            <a:off x="733331" y="2339438"/>
            <a:ext cx="11045879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There are a lot of ways to put together all the shots, but in order to create a continuous, logic and coherent story, we should put them together in a specific way.</a:t>
            </a:r>
          </a:p>
          <a:p>
            <a:endParaRPr lang="en-GB" sz="2400" dirty="0">
              <a:solidFill>
                <a:srgbClr val="002060"/>
              </a:solidFill>
              <a:latin typeface="Aharoni"/>
              <a:cs typeface="Aharoni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This is called Continuity editing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63142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FC994C2-5601-9527-D8EC-09905DC91CB7}"/>
              </a:ext>
            </a:extLst>
          </p:cNvPr>
          <p:cNvSpPr txBox="1"/>
          <p:nvPr/>
        </p:nvSpPr>
        <p:spPr>
          <a:xfrm>
            <a:off x="2242764" y="107908"/>
            <a:ext cx="6369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rgbClr val="002060"/>
                </a:solidFill>
                <a:latin typeface="Aharoni"/>
                <a:cs typeface="Aharoni"/>
              </a:rPr>
              <a:t>4. Continuity </a:t>
            </a:r>
            <a:endParaRPr lang="en-GB" sz="44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2B668AF-DDFC-6247-0844-946F159D72B2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Axis of sights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B42DF94-0ECF-ACD9-A765-2FB02FB25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7773" y="2083497"/>
            <a:ext cx="9836454" cy="289792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53030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E58D89-F99F-A9E6-3D00-894DF2AF8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695" y="2999577"/>
            <a:ext cx="4878145" cy="271389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3BB676C-94FA-14C2-B07D-A9ABE1A8A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381" y="2996879"/>
            <a:ext cx="4882994" cy="271659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FC994C2-5601-9527-D8EC-09905DC91CB7}"/>
              </a:ext>
            </a:extLst>
          </p:cNvPr>
          <p:cNvSpPr txBox="1"/>
          <p:nvPr/>
        </p:nvSpPr>
        <p:spPr>
          <a:xfrm>
            <a:off x="2242764" y="214019"/>
            <a:ext cx="636931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dirty="0">
                <a:solidFill>
                  <a:srgbClr val="002060"/>
                </a:solidFill>
                <a:latin typeface="Aharoni"/>
                <a:cs typeface="Aharoni"/>
              </a:rPr>
              <a:t>4. Continuity</a:t>
            </a:r>
            <a:endParaRPr lang="en-GB" sz="44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9F3E977-DEBC-E124-EB5A-F1C774070474}"/>
              </a:ext>
            </a:extLst>
          </p:cNvPr>
          <p:cNvSpPr txBox="1"/>
          <p:nvPr/>
        </p:nvSpPr>
        <p:spPr>
          <a:xfrm>
            <a:off x="950614" y="2005851"/>
            <a:ext cx="11045879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To keep on the continuity, both characters must look one each other. </a:t>
            </a:r>
            <a:endParaRPr lang="en-GB" sz="2400" i="1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And we have to film similar types of shots.</a:t>
            </a:r>
            <a:endParaRPr lang="en-GB" sz="2400" i="1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080EA12-C334-8170-7550-CDAEA293136D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Axis of sights</a:t>
            </a:r>
            <a:endParaRPr lang="en-GB" dirty="0">
              <a:solidFill>
                <a:schemeClr val="accent4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69804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E096155-5FE7-54F6-A4DB-421E4A7A3903}"/>
              </a:ext>
            </a:extLst>
          </p:cNvPr>
          <p:cNvSpPr txBox="1"/>
          <p:nvPr/>
        </p:nvSpPr>
        <p:spPr>
          <a:xfrm>
            <a:off x="2166796" y="1812584"/>
            <a:ext cx="7858407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14350" indent="-514350">
              <a:buAutoNum type="arabicPeriod"/>
            </a:pPr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Shots</a:t>
            </a:r>
            <a:endParaRPr lang="en-GB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514350" indent="-514350">
              <a:buAutoNum type="arabicPeriod"/>
            </a:pPr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Camera Angles</a:t>
            </a:r>
            <a:endParaRPr lang="en-GB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514350" indent="-514350">
              <a:buAutoNum type="arabicPeriod"/>
            </a:pPr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Point of view</a:t>
            </a:r>
            <a:endParaRPr lang="en-GB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514350" indent="-514350">
              <a:buFontTx/>
              <a:buAutoNum type="arabicPeriod"/>
            </a:pPr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Continuity</a:t>
            </a:r>
            <a:endParaRPr lang="en-GB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514350" indent="-514350">
              <a:buAutoNum type="arabicPeriod"/>
            </a:pPr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180-degree rule</a:t>
            </a:r>
          </a:p>
          <a:p>
            <a:pPr marL="514350" indent="-514350">
              <a:buAutoNum type="arabicPeriod"/>
            </a:pPr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30-degree rule</a:t>
            </a:r>
          </a:p>
          <a:p>
            <a:pPr marL="514350" indent="-514350">
              <a:buAutoNum type="arabicPeriod"/>
            </a:pPr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Planning the shot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C12BCCF-8898-BC5C-F971-1EE1D50D651C}"/>
              </a:ext>
            </a:extLst>
          </p:cNvPr>
          <p:cNvSpPr txBox="1"/>
          <p:nvPr/>
        </p:nvSpPr>
        <p:spPr>
          <a:xfrm>
            <a:off x="4436199" y="308792"/>
            <a:ext cx="391109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5400" dirty="0">
                <a:solidFill>
                  <a:srgbClr val="002060"/>
                </a:solidFill>
                <a:latin typeface="Aharoni"/>
                <a:cs typeface="Aharoni"/>
              </a:rPr>
              <a:t>Index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31884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16725BC1-0A30-89E0-A93D-73D3782D3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101" y="3083675"/>
            <a:ext cx="4958138" cy="332784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9F3E977-DEBC-E124-EB5A-F1C774070474}"/>
              </a:ext>
            </a:extLst>
          </p:cNvPr>
          <p:cNvSpPr txBox="1"/>
          <p:nvPr/>
        </p:nvSpPr>
        <p:spPr>
          <a:xfrm>
            <a:off x="778598" y="1827094"/>
            <a:ext cx="11217895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It is the imaginary line generated between the character and the movement it performs.</a:t>
            </a:r>
          </a:p>
          <a:p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To create continuity, all shots should respect the movement and the speed.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B726076-1F6E-22AE-FC0B-D33DCEEAF00A}"/>
              </a:ext>
            </a:extLst>
          </p:cNvPr>
          <p:cNvSpPr txBox="1"/>
          <p:nvPr/>
        </p:nvSpPr>
        <p:spPr>
          <a:xfrm>
            <a:off x="2242764" y="214019"/>
            <a:ext cx="636931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dirty="0">
                <a:solidFill>
                  <a:srgbClr val="002060"/>
                </a:solidFill>
                <a:latin typeface="Aharoni"/>
                <a:cs typeface="Aharoni"/>
              </a:rPr>
              <a:t>4. Continuity</a:t>
            </a:r>
            <a:endParaRPr lang="en-GB" sz="44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53529BF-9590-7BAA-5B74-EAD8EE4B8F1D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Axis of movement</a:t>
            </a:r>
            <a:endParaRPr lang="en-GB" dirty="0">
              <a:solidFill>
                <a:schemeClr val="accent4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282746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FC994C2-5601-9527-D8EC-09905DC91CB7}"/>
              </a:ext>
            </a:extLst>
          </p:cNvPr>
          <p:cNvSpPr txBox="1"/>
          <p:nvPr/>
        </p:nvSpPr>
        <p:spPr>
          <a:xfrm>
            <a:off x="2242764" y="413190"/>
            <a:ext cx="636931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dirty="0">
                <a:solidFill>
                  <a:srgbClr val="002060"/>
                </a:solidFill>
                <a:latin typeface="Aharoni"/>
                <a:cs typeface="Aharoni"/>
              </a:rPr>
              <a:t>5. 180-Degree rule</a:t>
            </a:r>
            <a:endParaRPr lang="en-GB" sz="44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273267A-EEE6-CE7A-87C9-CF84116E86C4}"/>
              </a:ext>
            </a:extLst>
          </p:cNvPr>
          <p:cNvSpPr txBox="1"/>
          <p:nvPr/>
        </p:nvSpPr>
        <p:spPr>
          <a:xfrm>
            <a:off x="804249" y="2016273"/>
            <a:ext cx="10583501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One of the most important rules in films.</a:t>
            </a:r>
            <a:endParaRPr lang="en-GB" dirty="0"/>
          </a:p>
          <a:p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When we shoot an action or a movement using different camera positions we must respect the axis of action. In other case, viewer will feel lost and won´t understand the direction.    </a:t>
            </a:r>
            <a:endParaRPr lang="en-GB" dirty="0"/>
          </a:p>
          <a:p>
            <a:endParaRPr lang="en-GB" sz="24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AXIS OF ACTION = MOVEMENTS/SIGHTS.</a:t>
            </a:r>
          </a:p>
        </p:txBody>
      </p:sp>
      <p:sp>
        <p:nvSpPr>
          <p:cNvPr id="12" name="Línea">
            <a:extLst>
              <a:ext uri="{FF2B5EF4-FFF2-40B4-BE49-F238E27FC236}">
                <a16:creationId xmlns:a16="http://schemas.microsoft.com/office/drawing/2014/main" id="{65D7D0A4-302A-0A3E-6839-A4B2389A00C4}"/>
              </a:ext>
            </a:extLst>
          </p:cNvPr>
          <p:cNvSpPr/>
          <p:nvPr/>
        </p:nvSpPr>
        <p:spPr>
          <a:xfrm flipV="1">
            <a:off x="3156872" y="5051833"/>
            <a:ext cx="5455202" cy="27159"/>
          </a:xfrm>
          <a:prstGeom prst="line">
            <a:avLst/>
          </a:prstGeom>
          <a:ln w="50800">
            <a:solidFill>
              <a:srgbClr val="7F8785"/>
            </a:solidFill>
          </a:ln>
        </p:spPr>
        <p:txBody>
          <a:bodyPr lIns="47625" tIns="47625" rIns="47625" bIns="47625" anchor="ctr"/>
          <a:lstStyle/>
          <a:p>
            <a:pPr marL="0" marR="0" defTabSz="428631">
              <a:defRPr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125" dirty="0"/>
          </a:p>
        </p:txBody>
      </p:sp>
      <p:sp>
        <p:nvSpPr>
          <p:cNvPr id="13" name="Círculo">
            <a:extLst>
              <a:ext uri="{FF2B5EF4-FFF2-40B4-BE49-F238E27FC236}">
                <a16:creationId xmlns:a16="http://schemas.microsoft.com/office/drawing/2014/main" id="{11619D50-DB3E-76E0-53D8-089310B6283F}"/>
              </a:ext>
            </a:extLst>
          </p:cNvPr>
          <p:cNvSpPr/>
          <p:nvPr/>
        </p:nvSpPr>
        <p:spPr>
          <a:xfrm>
            <a:off x="3915444" y="4700422"/>
            <a:ext cx="726281" cy="726281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47625" tIns="47625" rIns="47625" bIns="47625" anchor="ctr"/>
          <a:lstStyle/>
          <a:p>
            <a:endParaRPr sz="1125" dirty="0"/>
          </a:p>
        </p:txBody>
      </p:sp>
      <p:sp>
        <p:nvSpPr>
          <p:cNvPr id="14" name="Flecha doble">
            <a:extLst>
              <a:ext uri="{FF2B5EF4-FFF2-40B4-BE49-F238E27FC236}">
                <a16:creationId xmlns:a16="http://schemas.microsoft.com/office/drawing/2014/main" id="{B71CC5C6-E8A2-F0CB-101B-DE8BC1E18A47}"/>
              </a:ext>
            </a:extLst>
          </p:cNvPr>
          <p:cNvSpPr/>
          <p:nvPr/>
        </p:nvSpPr>
        <p:spPr>
          <a:xfrm>
            <a:off x="4332161" y="4843296"/>
            <a:ext cx="452437" cy="452437"/>
          </a:xfrm>
          <a:prstGeom prst="leftRightArrow">
            <a:avLst>
              <a:gd name="adj1" fmla="val 32000"/>
              <a:gd name="adj2" fmla="val 115789"/>
            </a:avLst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47625" tIns="47625" rIns="47625" bIns="47625" anchor="ctr"/>
          <a:lstStyle/>
          <a:p>
            <a:endParaRPr sz="1125" dirty="0"/>
          </a:p>
        </p:txBody>
      </p:sp>
      <p:sp>
        <p:nvSpPr>
          <p:cNvPr id="15" name="Círculo">
            <a:extLst>
              <a:ext uri="{FF2B5EF4-FFF2-40B4-BE49-F238E27FC236}">
                <a16:creationId xmlns:a16="http://schemas.microsoft.com/office/drawing/2014/main" id="{DA56864D-0B91-5A81-7922-082BA365B008}"/>
              </a:ext>
            </a:extLst>
          </p:cNvPr>
          <p:cNvSpPr/>
          <p:nvPr/>
        </p:nvSpPr>
        <p:spPr>
          <a:xfrm>
            <a:off x="6892006" y="4712328"/>
            <a:ext cx="726281" cy="726281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47625" tIns="47625" rIns="47625" bIns="47625" anchor="ctr"/>
          <a:lstStyle/>
          <a:p>
            <a:endParaRPr sz="1125" dirty="0"/>
          </a:p>
        </p:txBody>
      </p:sp>
      <p:sp>
        <p:nvSpPr>
          <p:cNvPr id="16" name="EJE DE ACCIÓN">
            <a:extLst>
              <a:ext uri="{FF2B5EF4-FFF2-40B4-BE49-F238E27FC236}">
                <a16:creationId xmlns:a16="http://schemas.microsoft.com/office/drawing/2014/main" id="{B37E69D8-77F9-FF69-B7A5-E01A14FE2055}"/>
              </a:ext>
            </a:extLst>
          </p:cNvPr>
          <p:cNvSpPr txBox="1"/>
          <p:nvPr/>
        </p:nvSpPr>
        <p:spPr>
          <a:xfrm>
            <a:off x="8692223" y="4912046"/>
            <a:ext cx="2881313" cy="303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marL="466732" lvl="1" indent="-428631">
              <a:spcBef>
                <a:spcPts val="656"/>
              </a:spcBef>
              <a:buClr>
                <a:srgbClr val="000000"/>
              </a:buClr>
              <a:buFont typeface="Arial"/>
              <a:defRPr sz="2100">
                <a:solidFill>
                  <a:schemeClr val="accent3"/>
                </a:solidFill>
                <a:uFill>
                  <a:solidFill>
                    <a:srgbClr val="B51A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1969" dirty="0"/>
              <a:t>AXIS OF ACTION</a:t>
            </a:r>
          </a:p>
        </p:txBody>
      </p:sp>
      <p:sp>
        <p:nvSpPr>
          <p:cNvPr id="17" name="EJE DE ACCIÓN">
            <a:extLst>
              <a:ext uri="{FF2B5EF4-FFF2-40B4-BE49-F238E27FC236}">
                <a16:creationId xmlns:a16="http://schemas.microsoft.com/office/drawing/2014/main" id="{3C68D3AD-A364-EC6B-D32C-36ADBFB74FCE}"/>
              </a:ext>
            </a:extLst>
          </p:cNvPr>
          <p:cNvSpPr txBox="1"/>
          <p:nvPr/>
        </p:nvSpPr>
        <p:spPr>
          <a:xfrm>
            <a:off x="953982" y="4917998"/>
            <a:ext cx="2881313" cy="303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marL="466725" lvl="1" indent="-428625">
              <a:spcBef>
                <a:spcPts val="656"/>
              </a:spcBef>
              <a:defRPr sz="2100">
                <a:solidFill>
                  <a:schemeClr val="accent3"/>
                </a:solidFill>
                <a:uFill>
                  <a:solidFill>
                    <a:srgbClr val="B51A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1950" dirty="0"/>
              <a:t>AXIS OF ACTION</a:t>
            </a:r>
            <a:endParaRPr lang="en-GB" dirty="0"/>
          </a:p>
        </p:txBody>
      </p:sp>
      <p:sp>
        <p:nvSpPr>
          <p:cNvPr id="18" name="Flecha doble">
            <a:extLst>
              <a:ext uri="{FF2B5EF4-FFF2-40B4-BE49-F238E27FC236}">
                <a16:creationId xmlns:a16="http://schemas.microsoft.com/office/drawing/2014/main" id="{CE5AD43E-2AB2-524F-A0D2-A5F4CD1BE345}"/>
              </a:ext>
            </a:extLst>
          </p:cNvPr>
          <p:cNvSpPr/>
          <p:nvPr/>
        </p:nvSpPr>
        <p:spPr>
          <a:xfrm>
            <a:off x="6761036" y="4855201"/>
            <a:ext cx="452437" cy="452437"/>
          </a:xfrm>
          <a:prstGeom prst="leftRightArrow">
            <a:avLst>
              <a:gd name="adj1" fmla="val 32000"/>
              <a:gd name="adj2" fmla="val 115789"/>
            </a:avLst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47625" tIns="47625" rIns="47625" bIns="47625" anchor="ctr"/>
          <a:lstStyle/>
          <a:p>
            <a:endParaRPr sz="1125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463726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MICIRCULO.png" descr="SEMICIRCULO.png">
            <a:extLst>
              <a:ext uri="{FF2B5EF4-FFF2-40B4-BE49-F238E27FC236}">
                <a16:creationId xmlns:a16="http://schemas.microsoft.com/office/drawing/2014/main" id="{88E0CE86-AB8A-257F-6015-7BAAB0454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333" y="4467642"/>
            <a:ext cx="4414279" cy="1991330"/>
          </a:xfrm>
          <a:prstGeom prst="rect">
            <a:avLst/>
          </a:prstGeom>
          <a:ln w="12700"/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FC994C2-5601-9527-D8EC-09905DC91CB7}"/>
              </a:ext>
            </a:extLst>
          </p:cNvPr>
          <p:cNvSpPr txBox="1"/>
          <p:nvPr/>
        </p:nvSpPr>
        <p:spPr>
          <a:xfrm>
            <a:off x="2242764" y="413190"/>
            <a:ext cx="636931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dirty="0">
                <a:solidFill>
                  <a:srgbClr val="002060"/>
                </a:solidFill>
                <a:latin typeface="Aharoni"/>
                <a:cs typeface="Aharoni"/>
              </a:rPr>
              <a:t>5. 180-Degree rule</a:t>
            </a:r>
            <a:endParaRPr lang="en-GB" sz="4400" dirty="0"/>
          </a:p>
        </p:txBody>
      </p:sp>
      <p:sp>
        <p:nvSpPr>
          <p:cNvPr id="12" name="Línea">
            <a:extLst>
              <a:ext uri="{FF2B5EF4-FFF2-40B4-BE49-F238E27FC236}">
                <a16:creationId xmlns:a16="http://schemas.microsoft.com/office/drawing/2014/main" id="{65D7D0A4-302A-0A3E-6839-A4B2389A00C4}"/>
              </a:ext>
            </a:extLst>
          </p:cNvPr>
          <p:cNvSpPr/>
          <p:nvPr/>
        </p:nvSpPr>
        <p:spPr>
          <a:xfrm flipV="1">
            <a:off x="3156872" y="4526730"/>
            <a:ext cx="5455202" cy="27159"/>
          </a:xfrm>
          <a:prstGeom prst="line">
            <a:avLst/>
          </a:prstGeom>
          <a:ln w="50800">
            <a:solidFill>
              <a:srgbClr val="7F8785"/>
            </a:solidFill>
          </a:ln>
        </p:spPr>
        <p:txBody>
          <a:bodyPr lIns="47625" tIns="47625" rIns="47625" bIns="47625" anchor="ctr"/>
          <a:lstStyle/>
          <a:p>
            <a:pPr marL="0" marR="0" defTabSz="428631">
              <a:defRPr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125" dirty="0"/>
          </a:p>
        </p:txBody>
      </p:sp>
      <p:sp>
        <p:nvSpPr>
          <p:cNvPr id="13" name="Círculo">
            <a:extLst>
              <a:ext uri="{FF2B5EF4-FFF2-40B4-BE49-F238E27FC236}">
                <a16:creationId xmlns:a16="http://schemas.microsoft.com/office/drawing/2014/main" id="{11619D50-DB3E-76E0-53D8-089310B6283F}"/>
              </a:ext>
            </a:extLst>
          </p:cNvPr>
          <p:cNvSpPr/>
          <p:nvPr/>
        </p:nvSpPr>
        <p:spPr>
          <a:xfrm>
            <a:off x="3915444" y="4157210"/>
            <a:ext cx="726281" cy="726281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47625" tIns="47625" rIns="47625" bIns="47625" anchor="ctr"/>
          <a:lstStyle/>
          <a:p>
            <a:endParaRPr sz="1125" dirty="0"/>
          </a:p>
        </p:txBody>
      </p:sp>
      <p:sp>
        <p:nvSpPr>
          <p:cNvPr id="14" name="Flecha doble">
            <a:extLst>
              <a:ext uri="{FF2B5EF4-FFF2-40B4-BE49-F238E27FC236}">
                <a16:creationId xmlns:a16="http://schemas.microsoft.com/office/drawing/2014/main" id="{B71CC5C6-E8A2-F0CB-101B-DE8BC1E18A47}"/>
              </a:ext>
            </a:extLst>
          </p:cNvPr>
          <p:cNvSpPr/>
          <p:nvPr/>
        </p:nvSpPr>
        <p:spPr>
          <a:xfrm>
            <a:off x="4332161" y="4300084"/>
            <a:ext cx="452437" cy="452437"/>
          </a:xfrm>
          <a:prstGeom prst="leftRightArrow">
            <a:avLst>
              <a:gd name="adj1" fmla="val 32000"/>
              <a:gd name="adj2" fmla="val 115789"/>
            </a:avLst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47625" tIns="47625" rIns="47625" bIns="47625" anchor="ctr"/>
          <a:lstStyle/>
          <a:p>
            <a:endParaRPr sz="1125" dirty="0"/>
          </a:p>
        </p:txBody>
      </p:sp>
      <p:sp>
        <p:nvSpPr>
          <p:cNvPr id="15" name="Círculo">
            <a:extLst>
              <a:ext uri="{FF2B5EF4-FFF2-40B4-BE49-F238E27FC236}">
                <a16:creationId xmlns:a16="http://schemas.microsoft.com/office/drawing/2014/main" id="{DA56864D-0B91-5A81-7922-082BA365B008}"/>
              </a:ext>
            </a:extLst>
          </p:cNvPr>
          <p:cNvSpPr/>
          <p:nvPr/>
        </p:nvSpPr>
        <p:spPr>
          <a:xfrm>
            <a:off x="6892006" y="4169116"/>
            <a:ext cx="726281" cy="726281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47625" tIns="47625" rIns="47625" bIns="47625" anchor="ctr"/>
          <a:lstStyle/>
          <a:p>
            <a:endParaRPr sz="1125" dirty="0"/>
          </a:p>
        </p:txBody>
      </p:sp>
      <p:sp>
        <p:nvSpPr>
          <p:cNvPr id="16" name="EJE DE ACCIÓN">
            <a:extLst>
              <a:ext uri="{FF2B5EF4-FFF2-40B4-BE49-F238E27FC236}">
                <a16:creationId xmlns:a16="http://schemas.microsoft.com/office/drawing/2014/main" id="{B37E69D8-77F9-FF69-B7A5-E01A14FE2055}"/>
              </a:ext>
            </a:extLst>
          </p:cNvPr>
          <p:cNvSpPr txBox="1"/>
          <p:nvPr/>
        </p:nvSpPr>
        <p:spPr>
          <a:xfrm>
            <a:off x="8692223" y="4368834"/>
            <a:ext cx="2881313" cy="303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/>
          <a:p>
            <a:pPr marL="466732" lvl="1" indent="-428631">
              <a:spcBef>
                <a:spcPts val="656"/>
              </a:spcBef>
              <a:buClr>
                <a:srgbClr val="000000"/>
              </a:buClr>
              <a:buFont typeface="Arial"/>
              <a:defRPr sz="2100">
                <a:solidFill>
                  <a:schemeClr val="accent3"/>
                </a:solidFill>
                <a:uFill>
                  <a:solidFill>
                    <a:srgbClr val="B51A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1969" dirty="0"/>
              <a:t>AXIS OF ACTION</a:t>
            </a:r>
          </a:p>
        </p:txBody>
      </p:sp>
      <p:sp>
        <p:nvSpPr>
          <p:cNvPr id="17" name="EJE DE ACCIÓN">
            <a:extLst>
              <a:ext uri="{FF2B5EF4-FFF2-40B4-BE49-F238E27FC236}">
                <a16:creationId xmlns:a16="http://schemas.microsoft.com/office/drawing/2014/main" id="{3C68D3AD-A364-EC6B-D32C-36ADBFB74FCE}"/>
              </a:ext>
            </a:extLst>
          </p:cNvPr>
          <p:cNvSpPr txBox="1"/>
          <p:nvPr/>
        </p:nvSpPr>
        <p:spPr>
          <a:xfrm>
            <a:off x="953982" y="4374786"/>
            <a:ext cx="2881313" cy="303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/>
          <a:p>
            <a:pPr marL="466732" lvl="1" indent="-428631">
              <a:spcBef>
                <a:spcPts val="656"/>
              </a:spcBef>
              <a:buClr>
                <a:srgbClr val="000000"/>
              </a:buClr>
              <a:buFont typeface="Arial"/>
              <a:defRPr sz="2100">
                <a:solidFill>
                  <a:schemeClr val="accent3"/>
                </a:solidFill>
                <a:uFill>
                  <a:solidFill>
                    <a:srgbClr val="B51A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1969" dirty="0"/>
              <a:t>AXIS OF ACTION</a:t>
            </a:r>
          </a:p>
        </p:txBody>
      </p:sp>
      <p:sp>
        <p:nvSpPr>
          <p:cNvPr id="18" name="Flecha doble">
            <a:extLst>
              <a:ext uri="{FF2B5EF4-FFF2-40B4-BE49-F238E27FC236}">
                <a16:creationId xmlns:a16="http://schemas.microsoft.com/office/drawing/2014/main" id="{CE5AD43E-2AB2-524F-A0D2-A5F4CD1BE345}"/>
              </a:ext>
            </a:extLst>
          </p:cNvPr>
          <p:cNvSpPr/>
          <p:nvPr/>
        </p:nvSpPr>
        <p:spPr>
          <a:xfrm>
            <a:off x="6761036" y="4311989"/>
            <a:ext cx="452437" cy="452437"/>
          </a:xfrm>
          <a:prstGeom prst="leftRightArrow">
            <a:avLst>
              <a:gd name="adj1" fmla="val 32000"/>
              <a:gd name="adj2" fmla="val 115789"/>
            </a:avLst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47625" tIns="47625" rIns="47625" bIns="47625" anchor="ctr"/>
          <a:lstStyle/>
          <a:p>
            <a:endParaRPr sz="1125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741EF7C-2254-19C4-E98C-9BE2EC131C55}"/>
              </a:ext>
            </a:extLst>
          </p:cNvPr>
          <p:cNvSpPr txBox="1"/>
          <p:nvPr/>
        </p:nvSpPr>
        <p:spPr>
          <a:xfrm>
            <a:off x="745213" y="1990589"/>
            <a:ext cx="11123881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180º-degree rule: In any action or movement, we will choose one of the two sides of the Axis of Action and we should always situate the camera on that side.</a:t>
            </a:r>
          </a:p>
          <a:p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Therefore, all shots will respect the direction and relations between characters will be clear.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67120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FC994C2-5601-9527-D8EC-09905DC91CB7}"/>
              </a:ext>
            </a:extLst>
          </p:cNvPr>
          <p:cNvSpPr txBox="1"/>
          <p:nvPr/>
        </p:nvSpPr>
        <p:spPr>
          <a:xfrm>
            <a:off x="2242764" y="413190"/>
            <a:ext cx="636931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dirty="0">
                <a:solidFill>
                  <a:srgbClr val="002060"/>
                </a:solidFill>
                <a:latin typeface="Aharoni"/>
                <a:cs typeface="Aharoni"/>
              </a:rPr>
              <a:t>5. 180-Degree rule</a:t>
            </a:r>
            <a:endParaRPr lang="en-GB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2CFB3C3-4CD0-D1A3-3946-4948BD92F085}"/>
              </a:ext>
            </a:extLst>
          </p:cNvPr>
          <p:cNvSpPr txBox="1"/>
          <p:nvPr/>
        </p:nvSpPr>
        <p:spPr>
          <a:xfrm>
            <a:off x="1022856" y="2081048"/>
            <a:ext cx="1053823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This camera position invert the characters´ sight direction.</a:t>
            </a:r>
            <a:endParaRPr lang="en-GB" sz="24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9" name="SEMICIRCULO con CÁMARAS.png" descr="SEMICIRCULO con CÁMARAS.png">
            <a:extLst>
              <a:ext uri="{FF2B5EF4-FFF2-40B4-BE49-F238E27FC236}">
                <a16:creationId xmlns:a16="http://schemas.microsoft.com/office/drawing/2014/main" id="{1F3D1397-716B-335D-0470-C02B2195D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6007" y="4173350"/>
            <a:ext cx="4262437" cy="2271460"/>
          </a:xfrm>
          <a:prstGeom prst="rect">
            <a:avLst/>
          </a:prstGeom>
          <a:ln w="12700"/>
          <a:effectLst>
            <a:outerShdw blurRad="152400" dist="12700" dir="5400000" rotWithShape="0">
              <a:srgbClr val="FFFFFF">
                <a:alpha val="75000"/>
              </a:srgbClr>
            </a:outerShdw>
          </a:effectLst>
        </p:spPr>
      </p:pic>
      <p:sp>
        <p:nvSpPr>
          <p:cNvPr id="20" name="Línea">
            <a:extLst>
              <a:ext uri="{FF2B5EF4-FFF2-40B4-BE49-F238E27FC236}">
                <a16:creationId xmlns:a16="http://schemas.microsoft.com/office/drawing/2014/main" id="{63F5F971-A31E-37FD-8A40-1203DBC9EFA3}"/>
              </a:ext>
            </a:extLst>
          </p:cNvPr>
          <p:cNvSpPr/>
          <p:nvPr/>
        </p:nvSpPr>
        <p:spPr>
          <a:xfrm flipV="1">
            <a:off x="2911078" y="4223036"/>
            <a:ext cx="6369844" cy="11882"/>
          </a:xfrm>
          <a:prstGeom prst="line">
            <a:avLst/>
          </a:prstGeom>
          <a:ln w="50800">
            <a:solidFill>
              <a:srgbClr val="7F8785"/>
            </a:solidFill>
          </a:ln>
        </p:spPr>
        <p:txBody>
          <a:bodyPr lIns="47625" tIns="47625" rIns="47625" bIns="47625" anchor="ctr"/>
          <a:lstStyle/>
          <a:p>
            <a:pPr marL="0" marR="0" defTabSz="428631">
              <a:defRPr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125" dirty="0"/>
          </a:p>
        </p:txBody>
      </p:sp>
      <p:sp>
        <p:nvSpPr>
          <p:cNvPr id="21" name="Círculo">
            <a:extLst>
              <a:ext uri="{FF2B5EF4-FFF2-40B4-BE49-F238E27FC236}">
                <a16:creationId xmlns:a16="http://schemas.microsoft.com/office/drawing/2014/main" id="{41CCCACD-15D0-2FC4-7BCF-71DEB0E981E2}"/>
              </a:ext>
            </a:extLst>
          </p:cNvPr>
          <p:cNvSpPr/>
          <p:nvPr/>
        </p:nvSpPr>
        <p:spPr>
          <a:xfrm>
            <a:off x="7185423" y="3865824"/>
            <a:ext cx="726281" cy="726281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47625" tIns="47625" rIns="47625" bIns="47625" anchor="ctr"/>
          <a:lstStyle/>
          <a:p>
            <a:endParaRPr sz="1125" dirty="0"/>
          </a:p>
        </p:txBody>
      </p:sp>
      <p:sp>
        <p:nvSpPr>
          <p:cNvPr id="22" name="Flecha doble">
            <a:extLst>
              <a:ext uri="{FF2B5EF4-FFF2-40B4-BE49-F238E27FC236}">
                <a16:creationId xmlns:a16="http://schemas.microsoft.com/office/drawing/2014/main" id="{65D0DB97-37F2-6F0A-3F1A-555B78429353}"/>
              </a:ext>
            </a:extLst>
          </p:cNvPr>
          <p:cNvSpPr/>
          <p:nvPr/>
        </p:nvSpPr>
        <p:spPr>
          <a:xfrm>
            <a:off x="7054453" y="4008697"/>
            <a:ext cx="452437" cy="452437"/>
          </a:xfrm>
          <a:prstGeom prst="leftRightArrow">
            <a:avLst>
              <a:gd name="adj1" fmla="val 32000"/>
              <a:gd name="adj2" fmla="val 115789"/>
            </a:avLst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47625" tIns="47625" rIns="47625" bIns="47625" anchor="ctr"/>
          <a:lstStyle/>
          <a:p>
            <a:endParaRPr sz="1125" dirty="0"/>
          </a:p>
        </p:txBody>
      </p:sp>
      <p:sp>
        <p:nvSpPr>
          <p:cNvPr id="23" name="1">
            <a:extLst>
              <a:ext uri="{FF2B5EF4-FFF2-40B4-BE49-F238E27FC236}">
                <a16:creationId xmlns:a16="http://schemas.microsoft.com/office/drawing/2014/main" id="{EA524597-F188-A7E0-30E4-3CE4033E9169}"/>
              </a:ext>
            </a:extLst>
          </p:cNvPr>
          <p:cNvSpPr txBox="1"/>
          <p:nvPr/>
        </p:nvSpPr>
        <p:spPr>
          <a:xfrm>
            <a:off x="4179318" y="5310487"/>
            <a:ext cx="726281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/>
          <a:p>
            <a:pPr marL="466732" lvl="1" indent="-428631" algn="ctr">
              <a:spcBef>
                <a:spcPts val="656"/>
              </a:spcBef>
              <a:buClr>
                <a:srgbClr val="000000"/>
              </a:buClr>
              <a:buFont typeface="Arial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250" dirty="0"/>
              <a:t>1</a:t>
            </a:r>
          </a:p>
        </p:txBody>
      </p:sp>
      <p:sp>
        <p:nvSpPr>
          <p:cNvPr id="24" name="2">
            <a:extLst>
              <a:ext uri="{FF2B5EF4-FFF2-40B4-BE49-F238E27FC236}">
                <a16:creationId xmlns:a16="http://schemas.microsoft.com/office/drawing/2014/main" id="{B23E417A-FFF5-485D-30E3-4C9E74C5DEB9}"/>
              </a:ext>
            </a:extLst>
          </p:cNvPr>
          <p:cNvSpPr txBox="1"/>
          <p:nvPr/>
        </p:nvSpPr>
        <p:spPr>
          <a:xfrm>
            <a:off x="5648907" y="5875117"/>
            <a:ext cx="726281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/>
          <a:p>
            <a:pPr marL="466732" lvl="1" indent="-428631" algn="ctr">
              <a:spcBef>
                <a:spcPts val="656"/>
              </a:spcBef>
              <a:buClr>
                <a:srgbClr val="000000"/>
              </a:buClr>
              <a:buFont typeface="Arial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250" dirty="0"/>
              <a:t>2</a:t>
            </a:r>
          </a:p>
        </p:txBody>
      </p:sp>
      <p:sp>
        <p:nvSpPr>
          <p:cNvPr id="25" name="3">
            <a:extLst>
              <a:ext uri="{FF2B5EF4-FFF2-40B4-BE49-F238E27FC236}">
                <a16:creationId xmlns:a16="http://schemas.microsoft.com/office/drawing/2014/main" id="{E4AC7281-8AB4-6066-EE3F-DB34465BE3CC}"/>
              </a:ext>
            </a:extLst>
          </p:cNvPr>
          <p:cNvSpPr txBox="1"/>
          <p:nvPr/>
        </p:nvSpPr>
        <p:spPr>
          <a:xfrm>
            <a:off x="7280671" y="5325359"/>
            <a:ext cx="726281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/>
          <a:p>
            <a:pPr marL="466732" lvl="1" indent="-428631" algn="ctr">
              <a:spcBef>
                <a:spcPts val="656"/>
              </a:spcBef>
              <a:buClr>
                <a:srgbClr val="000000"/>
              </a:buClr>
              <a:buFont typeface="Arial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250" dirty="0"/>
              <a:t>3</a:t>
            </a:r>
          </a:p>
        </p:txBody>
      </p:sp>
      <p:sp>
        <p:nvSpPr>
          <p:cNvPr id="28" name="4">
            <a:extLst>
              <a:ext uri="{FF2B5EF4-FFF2-40B4-BE49-F238E27FC236}">
                <a16:creationId xmlns:a16="http://schemas.microsoft.com/office/drawing/2014/main" id="{62A9DF96-5B6E-0CF3-622C-77C203B4F694}"/>
              </a:ext>
            </a:extLst>
          </p:cNvPr>
          <p:cNvSpPr txBox="1"/>
          <p:nvPr/>
        </p:nvSpPr>
        <p:spPr>
          <a:xfrm>
            <a:off x="3780236" y="3281452"/>
            <a:ext cx="726281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/>
          <a:p>
            <a:pPr marL="466732" lvl="1" indent="-428631" algn="ctr">
              <a:spcBef>
                <a:spcPts val="656"/>
              </a:spcBef>
              <a:buClr>
                <a:srgbClr val="000000"/>
              </a:buClr>
              <a:buFont typeface="Arial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250" dirty="0"/>
              <a:t>4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2AE088C3-71CA-EEA3-201E-4AE4DC17E569}"/>
              </a:ext>
            </a:extLst>
          </p:cNvPr>
          <p:cNvGrpSpPr/>
          <p:nvPr/>
        </p:nvGrpSpPr>
        <p:grpSpPr>
          <a:xfrm>
            <a:off x="3780197" y="2531412"/>
            <a:ext cx="1005684" cy="1096286"/>
            <a:chOff x="3806655" y="2912412"/>
            <a:chExt cx="1005684" cy="1096286"/>
          </a:xfrm>
        </p:grpSpPr>
        <p:sp>
          <p:nvSpPr>
            <p:cNvPr id="26" name="Rectángulo">
              <a:extLst>
                <a:ext uri="{FF2B5EF4-FFF2-40B4-BE49-F238E27FC236}">
                  <a16:creationId xmlns:a16="http://schemas.microsoft.com/office/drawing/2014/main" id="{0CD77627-BE8D-F41A-2077-9FE1FCF9376B}"/>
                </a:ext>
              </a:extLst>
            </p:cNvPr>
            <p:cNvSpPr/>
            <p:nvPr/>
          </p:nvSpPr>
          <p:spPr>
            <a:xfrm rot="18900000">
              <a:off x="3853202" y="3082507"/>
              <a:ext cx="596413" cy="861486"/>
            </a:xfrm>
            <a:prstGeom prst="rect">
              <a:avLst/>
            </a:prstGeom>
            <a:solidFill>
              <a:srgbClr val="000000"/>
            </a:solidFill>
            <a:ln w="12700"/>
            <a:effectLst>
              <a:outerShdw blurRad="152400" dist="12700" dir="5400000" rotWithShape="0">
                <a:srgbClr val="FFFFFF">
                  <a:alpha val="75000"/>
                </a:srgbClr>
              </a:outerShdw>
            </a:effectLst>
          </p:spPr>
          <p:txBody>
            <a:bodyPr lIns="47625" tIns="47625" rIns="47625" bIns="47625" anchor="ctr"/>
            <a:lstStyle/>
            <a:p>
              <a:endParaRPr sz="1125" dirty="0"/>
            </a:p>
          </p:txBody>
        </p:sp>
        <p:sp>
          <p:nvSpPr>
            <p:cNvPr id="27" name="Rectángulo">
              <a:extLst>
                <a:ext uri="{FF2B5EF4-FFF2-40B4-BE49-F238E27FC236}">
                  <a16:creationId xmlns:a16="http://schemas.microsoft.com/office/drawing/2014/main" id="{26EE654E-553D-6060-E513-752E4C6D6D92}"/>
                </a:ext>
              </a:extLst>
            </p:cNvPr>
            <p:cNvSpPr/>
            <p:nvPr/>
          </p:nvSpPr>
          <p:spPr>
            <a:xfrm rot="18900000">
              <a:off x="4292202" y="3556259"/>
              <a:ext cx="321469" cy="452439"/>
            </a:xfrm>
            <a:prstGeom prst="rect">
              <a:avLst/>
            </a:prstGeom>
            <a:solidFill>
              <a:srgbClr val="000000"/>
            </a:solidFill>
            <a:ln w="12700"/>
          </p:spPr>
          <p:txBody>
            <a:bodyPr lIns="47625" tIns="47625" rIns="47625" bIns="47625" anchor="ctr"/>
            <a:lstStyle/>
            <a:p>
              <a:endParaRPr sz="1125" dirty="0"/>
            </a:p>
          </p:txBody>
        </p:sp>
        <p:sp>
          <p:nvSpPr>
            <p:cNvPr id="29" name="X">
              <a:extLst>
                <a:ext uri="{FF2B5EF4-FFF2-40B4-BE49-F238E27FC236}">
                  <a16:creationId xmlns:a16="http://schemas.microsoft.com/office/drawing/2014/main" id="{79183E98-7F21-6127-1084-5740FBF9549E}"/>
                </a:ext>
              </a:extLst>
            </p:cNvPr>
            <p:cNvSpPr txBox="1"/>
            <p:nvPr/>
          </p:nvSpPr>
          <p:spPr>
            <a:xfrm>
              <a:off x="3806655" y="2912412"/>
              <a:ext cx="1005684" cy="10821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466732" lvl="1" indent="-428631">
                <a:spcBef>
                  <a:spcPts val="656"/>
                </a:spcBef>
                <a:buClr>
                  <a:srgbClr val="000000"/>
                </a:buClr>
                <a:buFont typeface="Arial"/>
                <a:defRPr sz="7500" b="1">
                  <a:solidFill>
                    <a:srgbClr val="B51A00"/>
                  </a:solidFill>
                  <a:uFill>
                    <a:solidFill>
                      <a:srgbClr val="B51A00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7032" dirty="0"/>
                <a:t>X</a:t>
              </a:r>
            </a:p>
          </p:txBody>
        </p:sp>
      </p:grpSp>
      <p:sp>
        <p:nvSpPr>
          <p:cNvPr id="30" name="Triángulo">
            <a:extLst>
              <a:ext uri="{FF2B5EF4-FFF2-40B4-BE49-F238E27FC236}">
                <a16:creationId xmlns:a16="http://schemas.microsoft.com/office/drawing/2014/main" id="{1D324EFD-2DEA-F12E-D690-646538D87BA0}"/>
              </a:ext>
            </a:extLst>
          </p:cNvPr>
          <p:cNvSpPr/>
          <p:nvPr/>
        </p:nvSpPr>
        <p:spPr>
          <a:xfrm rot="16200000">
            <a:off x="2589609" y="3996791"/>
            <a:ext cx="452437" cy="4524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929292"/>
          </a:solidFill>
          <a:ln w="12700"/>
        </p:spPr>
        <p:txBody>
          <a:bodyPr lIns="47625" tIns="47625" rIns="47625" bIns="47625" anchor="ctr"/>
          <a:lstStyle/>
          <a:p>
            <a:endParaRPr sz="1125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5283FF0B-CDE6-24E5-3268-4305C918F432}"/>
              </a:ext>
            </a:extLst>
          </p:cNvPr>
          <p:cNvGrpSpPr/>
          <p:nvPr/>
        </p:nvGrpSpPr>
        <p:grpSpPr>
          <a:xfrm>
            <a:off x="4180027" y="3871460"/>
            <a:ext cx="869154" cy="726281"/>
            <a:chOff x="3915444" y="4157210"/>
            <a:chExt cx="869154" cy="726281"/>
          </a:xfrm>
        </p:grpSpPr>
        <p:sp>
          <p:nvSpPr>
            <p:cNvPr id="9" name="Círculo">
              <a:extLst>
                <a:ext uri="{FF2B5EF4-FFF2-40B4-BE49-F238E27FC236}">
                  <a16:creationId xmlns:a16="http://schemas.microsoft.com/office/drawing/2014/main" id="{6F6F50EE-BADA-53C1-4F86-AE07B8657875}"/>
                </a:ext>
              </a:extLst>
            </p:cNvPr>
            <p:cNvSpPr/>
            <p:nvPr/>
          </p:nvSpPr>
          <p:spPr>
            <a:xfrm>
              <a:off x="3915444" y="4157210"/>
              <a:ext cx="726281" cy="726281"/>
            </a:xfrm>
            <a:prstGeom prst="ellipse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>
              <a:miter lim="400000"/>
            </a:ln>
          </p:spPr>
          <p:txBody>
            <a:bodyPr lIns="47625" tIns="47625" rIns="47625" bIns="47625" anchor="ctr"/>
            <a:lstStyle/>
            <a:p>
              <a:endParaRPr sz="1125" dirty="0"/>
            </a:p>
          </p:txBody>
        </p:sp>
        <p:sp>
          <p:nvSpPr>
            <p:cNvPr id="12" name="Flecha doble">
              <a:extLst>
                <a:ext uri="{FF2B5EF4-FFF2-40B4-BE49-F238E27FC236}">
                  <a16:creationId xmlns:a16="http://schemas.microsoft.com/office/drawing/2014/main" id="{F97F6025-ECA0-6450-253E-3D9C090FEF5E}"/>
                </a:ext>
              </a:extLst>
            </p:cNvPr>
            <p:cNvSpPr/>
            <p:nvPr/>
          </p:nvSpPr>
          <p:spPr>
            <a:xfrm>
              <a:off x="4332161" y="4300084"/>
              <a:ext cx="452437" cy="452437"/>
            </a:xfrm>
            <a:prstGeom prst="leftRightArrow">
              <a:avLst>
                <a:gd name="adj1" fmla="val 32000"/>
                <a:gd name="adj2" fmla="val 115789"/>
              </a:avLst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>
              <a:miter lim="400000"/>
            </a:ln>
          </p:spPr>
          <p:txBody>
            <a:bodyPr lIns="47625" tIns="47625" rIns="47625" bIns="47625" anchor="ctr"/>
            <a:lstStyle/>
            <a:p>
              <a:endParaRPr sz="1125" dirty="0"/>
            </a:p>
          </p:txBody>
        </p:sp>
      </p:grpSp>
      <p:pic>
        <p:nvPicPr>
          <p:cNvPr id="31" name="Imagen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013666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B518E44-CC7F-DB9B-9B92-ED0ADF6DB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1319" y="1715900"/>
            <a:ext cx="9310131" cy="363590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C84BEC6-6226-DD9D-15B7-E25784DA1159}"/>
              </a:ext>
            </a:extLst>
          </p:cNvPr>
          <p:cNvSpPr txBox="1"/>
          <p:nvPr/>
        </p:nvSpPr>
        <p:spPr>
          <a:xfrm>
            <a:off x="1440898" y="5446548"/>
            <a:ext cx="10538233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Aharoni"/>
                <a:cs typeface="Aharoni"/>
              </a:rPr>
              <a:t>Breaking the 180-degree rule for dramatic purposes.</a:t>
            </a:r>
            <a:endParaRPr lang="en-GB" sz="16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FC994C2-5601-9527-D8EC-09905DC91CB7}"/>
              </a:ext>
            </a:extLst>
          </p:cNvPr>
          <p:cNvSpPr txBox="1"/>
          <p:nvPr/>
        </p:nvSpPr>
        <p:spPr>
          <a:xfrm>
            <a:off x="2242764" y="373631"/>
            <a:ext cx="636931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dirty="0">
                <a:solidFill>
                  <a:srgbClr val="002060"/>
                </a:solidFill>
                <a:latin typeface="Aharoni"/>
                <a:cs typeface="Aharoni"/>
              </a:rPr>
              <a:t>3. 180-Degree rule</a:t>
            </a:r>
            <a:endParaRPr lang="en-GB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983198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FC994C2-5601-9527-D8EC-09905DC91CB7}"/>
              </a:ext>
            </a:extLst>
          </p:cNvPr>
          <p:cNvSpPr txBox="1"/>
          <p:nvPr/>
        </p:nvSpPr>
        <p:spPr>
          <a:xfrm>
            <a:off x="2242764" y="413190"/>
            <a:ext cx="636931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dirty="0">
                <a:solidFill>
                  <a:srgbClr val="002060"/>
                </a:solidFill>
                <a:latin typeface="Aharoni"/>
                <a:cs typeface="Aharoni"/>
              </a:rPr>
              <a:t>6. 30-Degree rule</a:t>
            </a:r>
            <a:endParaRPr lang="en-GB" sz="44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8C7D7D1-86AF-EFAA-7A48-CDBF1D28BF75}"/>
              </a:ext>
            </a:extLst>
          </p:cNvPr>
          <p:cNvSpPr txBox="1"/>
          <p:nvPr/>
        </p:nvSpPr>
        <p:spPr>
          <a:xfrm>
            <a:off x="1040524" y="1927743"/>
            <a:ext cx="11032725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-A very slightly change between shots will create discomfort in the viewer.         </a:t>
            </a:r>
          </a:p>
          <a:p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-At least, 30-degree change is required to justify the movement. </a:t>
            </a:r>
          </a:p>
          <a:p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-If we barely move, why have we moved?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DCCEA44-5869-D008-7068-D349CC63BD73}"/>
              </a:ext>
            </a:extLst>
          </p:cNvPr>
          <p:cNvSpPr/>
          <p:nvPr/>
        </p:nvSpPr>
        <p:spPr>
          <a:xfrm rot="675091">
            <a:off x="3637068" y="4291694"/>
            <a:ext cx="677677" cy="3293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B69A4A3-F79D-D8E7-4972-671D1DD95B06}"/>
              </a:ext>
            </a:extLst>
          </p:cNvPr>
          <p:cNvSpPr/>
          <p:nvPr/>
        </p:nvSpPr>
        <p:spPr>
          <a:xfrm>
            <a:off x="3613857" y="4858066"/>
            <a:ext cx="677677" cy="3293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Triángulo isósceles 12">
            <a:extLst>
              <a:ext uri="{FF2B5EF4-FFF2-40B4-BE49-F238E27FC236}">
                <a16:creationId xmlns:a16="http://schemas.microsoft.com/office/drawing/2014/main" id="{FBE08FFB-F15A-5A77-652D-3D9827629C41}"/>
              </a:ext>
            </a:extLst>
          </p:cNvPr>
          <p:cNvSpPr/>
          <p:nvPr/>
        </p:nvSpPr>
        <p:spPr>
          <a:xfrm rot="16875091">
            <a:off x="4167373" y="4402949"/>
            <a:ext cx="213514" cy="23672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Triángulo isósceles 13">
            <a:extLst>
              <a:ext uri="{FF2B5EF4-FFF2-40B4-BE49-F238E27FC236}">
                <a16:creationId xmlns:a16="http://schemas.microsoft.com/office/drawing/2014/main" id="{8C24562B-0015-B458-9BDA-580673DFF8E3}"/>
              </a:ext>
            </a:extLst>
          </p:cNvPr>
          <p:cNvSpPr/>
          <p:nvPr/>
        </p:nvSpPr>
        <p:spPr>
          <a:xfrm rot="16200000">
            <a:off x="4162731" y="4895560"/>
            <a:ext cx="213514" cy="23672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Círculo">
            <a:extLst>
              <a:ext uri="{FF2B5EF4-FFF2-40B4-BE49-F238E27FC236}">
                <a16:creationId xmlns:a16="http://schemas.microsoft.com/office/drawing/2014/main" id="{A30C01CC-6395-A55A-FAE1-5C30CE8E2D31}"/>
              </a:ext>
            </a:extLst>
          </p:cNvPr>
          <p:cNvSpPr/>
          <p:nvPr/>
        </p:nvSpPr>
        <p:spPr>
          <a:xfrm>
            <a:off x="6955070" y="4535651"/>
            <a:ext cx="482600" cy="482601"/>
          </a:xfrm>
          <a:prstGeom prst="ellipse">
            <a:avLst/>
          </a:prstGeom>
          <a:solidFill>
            <a:schemeClr val="accent4"/>
          </a:solidFill>
          <a:ln w="12700"/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16" name="Flecha doble">
            <a:extLst>
              <a:ext uri="{FF2B5EF4-FFF2-40B4-BE49-F238E27FC236}">
                <a16:creationId xmlns:a16="http://schemas.microsoft.com/office/drawing/2014/main" id="{F27543B8-F6C9-7CFE-B554-DF5AE665DDBB}"/>
              </a:ext>
            </a:extLst>
          </p:cNvPr>
          <p:cNvSpPr/>
          <p:nvPr/>
        </p:nvSpPr>
        <p:spPr>
          <a:xfrm>
            <a:off x="6855893" y="4607087"/>
            <a:ext cx="333152" cy="333153"/>
          </a:xfrm>
          <a:prstGeom prst="leftRightArrow">
            <a:avLst>
              <a:gd name="adj1" fmla="val 32000"/>
              <a:gd name="adj2" fmla="val 115789"/>
            </a:avLst>
          </a:prstGeom>
          <a:solidFill>
            <a:schemeClr val="accent4"/>
          </a:solidFill>
          <a:ln w="12700"/>
        </p:spPr>
        <p:txBody>
          <a:bodyPr lIns="50800" tIns="50800" rIns="50800" bIns="50800" anchor="ctr"/>
          <a:lstStyle/>
          <a:p>
            <a:endParaRPr dirty="0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675C4AE0-5B5C-9923-AAC1-88B64D413AA3}"/>
              </a:ext>
            </a:extLst>
          </p:cNvPr>
          <p:cNvCxnSpPr/>
          <p:nvPr/>
        </p:nvCxnSpPr>
        <p:spPr>
          <a:xfrm flipV="1">
            <a:off x="4411047" y="4858066"/>
            <a:ext cx="2444846" cy="16018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8B167CAB-ABB7-0D1A-B8A9-880F77D9BF7C}"/>
              </a:ext>
            </a:extLst>
          </p:cNvPr>
          <p:cNvCxnSpPr>
            <a:cxnSpLocks/>
          </p:cNvCxnSpPr>
          <p:nvPr/>
        </p:nvCxnSpPr>
        <p:spPr>
          <a:xfrm>
            <a:off x="4449037" y="4535651"/>
            <a:ext cx="2333507" cy="21092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Arco 30">
            <a:extLst>
              <a:ext uri="{FF2B5EF4-FFF2-40B4-BE49-F238E27FC236}">
                <a16:creationId xmlns:a16="http://schemas.microsoft.com/office/drawing/2014/main" id="{4CC0AC85-C614-63EA-E8BA-FF197DE30C7B}"/>
              </a:ext>
            </a:extLst>
          </p:cNvPr>
          <p:cNvSpPr/>
          <p:nvPr/>
        </p:nvSpPr>
        <p:spPr>
          <a:xfrm rot="14133093">
            <a:off x="4755709" y="4599946"/>
            <a:ext cx="640679" cy="512973"/>
          </a:xfrm>
          <a:prstGeom prst="arc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2" name="Marcador de texto 4">
            <a:extLst>
              <a:ext uri="{FF2B5EF4-FFF2-40B4-BE49-F238E27FC236}">
                <a16:creationId xmlns:a16="http://schemas.microsoft.com/office/drawing/2014/main" id="{4C1C4278-B590-75F0-3A86-53FBCC652DBD}"/>
              </a:ext>
            </a:extLst>
          </p:cNvPr>
          <p:cNvSpPr txBox="1">
            <a:spLocks/>
          </p:cNvSpPr>
          <p:nvPr/>
        </p:nvSpPr>
        <p:spPr>
          <a:xfrm>
            <a:off x="3719898" y="4108651"/>
            <a:ext cx="631848" cy="515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>
                <a:solidFill>
                  <a:srgbClr val="FF0000"/>
                </a:solidFill>
                <a:latin typeface="Montserrat" panose="00000500000000000000" pitchFamily="2" charset="0"/>
              </a:rPr>
              <a:t>x</a:t>
            </a:r>
          </a:p>
        </p:txBody>
      </p:sp>
      <p:sp>
        <p:nvSpPr>
          <p:cNvPr id="33" name="Marcador de texto 4">
            <a:extLst>
              <a:ext uri="{FF2B5EF4-FFF2-40B4-BE49-F238E27FC236}">
                <a16:creationId xmlns:a16="http://schemas.microsoft.com/office/drawing/2014/main" id="{0B013C18-5DC4-00E4-B6AC-87CD435B9697}"/>
              </a:ext>
            </a:extLst>
          </p:cNvPr>
          <p:cNvSpPr txBox="1">
            <a:spLocks/>
          </p:cNvSpPr>
          <p:nvPr/>
        </p:nvSpPr>
        <p:spPr>
          <a:xfrm>
            <a:off x="4815080" y="4600377"/>
            <a:ext cx="631848" cy="5159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>
                <a:solidFill>
                  <a:srgbClr val="002060"/>
                </a:solidFill>
                <a:latin typeface="Montserrat" panose="00000500000000000000" pitchFamily="2" charset="0"/>
              </a:rPr>
              <a:t>15º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42C010AF-429A-AE26-08AE-6EB158E7FE9E}"/>
              </a:ext>
            </a:extLst>
          </p:cNvPr>
          <p:cNvSpPr/>
          <p:nvPr/>
        </p:nvSpPr>
        <p:spPr>
          <a:xfrm rot="946112">
            <a:off x="3788472" y="3783805"/>
            <a:ext cx="677677" cy="3293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5" name="Triángulo isósceles 34">
            <a:extLst>
              <a:ext uri="{FF2B5EF4-FFF2-40B4-BE49-F238E27FC236}">
                <a16:creationId xmlns:a16="http://schemas.microsoft.com/office/drawing/2014/main" id="{E325B77F-B97A-2E3F-18FA-8BED6DB09835}"/>
              </a:ext>
            </a:extLst>
          </p:cNvPr>
          <p:cNvSpPr/>
          <p:nvPr/>
        </p:nvSpPr>
        <p:spPr>
          <a:xfrm rot="17076625">
            <a:off x="4315907" y="3919852"/>
            <a:ext cx="213514" cy="23672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B32717C5-BF0B-765C-4E63-300174343300}"/>
              </a:ext>
            </a:extLst>
          </p:cNvPr>
          <p:cNvCxnSpPr>
            <a:cxnSpLocks/>
          </p:cNvCxnSpPr>
          <p:nvPr/>
        </p:nvCxnSpPr>
        <p:spPr>
          <a:xfrm>
            <a:off x="4546106" y="4050705"/>
            <a:ext cx="2236438" cy="5828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Marcador de texto 4">
            <a:extLst>
              <a:ext uri="{FF2B5EF4-FFF2-40B4-BE49-F238E27FC236}">
                <a16:creationId xmlns:a16="http://schemas.microsoft.com/office/drawing/2014/main" id="{42667F6C-7AF1-32A2-10E4-1CDD7EB32F26}"/>
              </a:ext>
            </a:extLst>
          </p:cNvPr>
          <p:cNvSpPr txBox="1">
            <a:spLocks/>
          </p:cNvSpPr>
          <p:nvPr/>
        </p:nvSpPr>
        <p:spPr>
          <a:xfrm>
            <a:off x="4873589" y="4222991"/>
            <a:ext cx="631848" cy="51597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>
                <a:solidFill>
                  <a:srgbClr val="002060"/>
                </a:solidFill>
                <a:latin typeface="Montserrat" panose="00000500000000000000" pitchFamily="2" charset="0"/>
              </a:rPr>
              <a:t>30º</a:t>
            </a:r>
          </a:p>
        </p:txBody>
      </p:sp>
      <p:pic>
        <p:nvPicPr>
          <p:cNvPr id="38" name="Picture 2" descr="Más de 400 imágenes gratis de Ok y Mano">
            <a:extLst>
              <a:ext uri="{FF2B5EF4-FFF2-40B4-BE49-F238E27FC236}">
                <a16:creationId xmlns:a16="http://schemas.microsoft.com/office/drawing/2014/main" id="{E2E80657-8C41-BC6B-AD19-2D2317926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358" y="3772103"/>
            <a:ext cx="335536" cy="32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209396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9F3E977-DEBC-E124-EB5A-F1C774070474}"/>
              </a:ext>
            </a:extLst>
          </p:cNvPr>
          <p:cNvSpPr txBox="1"/>
          <p:nvPr/>
        </p:nvSpPr>
        <p:spPr>
          <a:xfrm>
            <a:off x="566461" y="1757088"/>
            <a:ext cx="1121789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In groups of four or five people, create a small situation about </a:t>
            </a:r>
            <a:r>
              <a:rPr lang="en-GB" sz="2400" dirty="0" err="1">
                <a:solidFill>
                  <a:srgbClr val="002060"/>
                </a:solidFill>
                <a:latin typeface="Aharoni"/>
                <a:cs typeface="Aharoni"/>
              </a:rPr>
              <a:t>bulliyng</a:t>
            </a: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 you can tell using between 3 or 5 shots. It has to be simple and has one, two or three characters.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B726076-1F6E-22AE-FC0B-D33DCEEAF00A}"/>
              </a:ext>
            </a:extLst>
          </p:cNvPr>
          <p:cNvSpPr txBox="1"/>
          <p:nvPr/>
        </p:nvSpPr>
        <p:spPr>
          <a:xfrm>
            <a:off x="2242764" y="214019"/>
            <a:ext cx="636931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dirty="0">
                <a:solidFill>
                  <a:srgbClr val="002060"/>
                </a:solidFill>
                <a:latin typeface="Aharoni"/>
                <a:cs typeface="Aharoni"/>
              </a:rPr>
              <a:t>Activity part 1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53529BF-9590-7BAA-5B74-EAD8EE4B8F1D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Creating a 3/5 shots story</a:t>
            </a:r>
            <a:endParaRPr lang="en-GB" sz="3200" dirty="0">
              <a:solidFill>
                <a:schemeClr val="accent4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9F3E977-DEBC-E124-EB5A-F1C774070474}"/>
              </a:ext>
            </a:extLst>
          </p:cNvPr>
          <p:cNvSpPr txBox="1"/>
          <p:nvPr/>
        </p:nvSpPr>
        <p:spPr>
          <a:xfrm>
            <a:off x="579634" y="2826606"/>
            <a:ext cx="11217895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 i="1" dirty="0">
                <a:solidFill>
                  <a:srgbClr val="002060"/>
                </a:solidFill>
                <a:latin typeface="Aharoni"/>
                <a:cs typeface="Aharoni"/>
              </a:rPr>
              <a:t>Mark arrives at the school and when he sees Eric in the yard, he downs his head an walk in a rush to the main door.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9F3E977-DEBC-E124-EB5A-F1C774070474}"/>
              </a:ext>
            </a:extLst>
          </p:cNvPr>
          <p:cNvSpPr txBox="1"/>
          <p:nvPr/>
        </p:nvSpPr>
        <p:spPr>
          <a:xfrm>
            <a:off x="547968" y="3516443"/>
            <a:ext cx="11217895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 i="1" dirty="0">
                <a:solidFill>
                  <a:srgbClr val="002060"/>
                </a:solidFill>
                <a:latin typeface="Aharoni"/>
                <a:cs typeface="Aharoni"/>
              </a:rPr>
              <a:t>During a class, Sarah discovers an anonymous note inside her book. The note says: "We have a worst world because of you".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9F3E977-DEBC-E124-EB5A-F1C774070474}"/>
              </a:ext>
            </a:extLst>
          </p:cNvPr>
          <p:cNvSpPr txBox="1"/>
          <p:nvPr/>
        </p:nvSpPr>
        <p:spPr>
          <a:xfrm>
            <a:off x="502813" y="4243203"/>
            <a:ext cx="11217895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 i="1" dirty="0">
                <a:solidFill>
                  <a:srgbClr val="002060"/>
                </a:solidFill>
                <a:latin typeface="Aharoni"/>
                <a:cs typeface="Aharoni"/>
              </a:rPr>
              <a:t>Anna is right in front of the door of the class. She takes a very depth breath and open the door.</a:t>
            </a:r>
          </a:p>
        </p:txBody>
      </p:sp>
    </p:spTree>
    <p:extLst>
      <p:ext uri="{BB962C8B-B14F-4D97-AF65-F5344CB8AC3E}">
        <p14:creationId xmlns:p14="http://schemas.microsoft.com/office/powerpoint/2010/main" val="35083353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B726076-1F6E-22AE-FC0B-D33DCEEAF00A}"/>
              </a:ext>
            </a:extLst>
          </p:cNvPr>
          <p:cNvSpPr txBox="1"/>
          <p:nvPr/>
        </p:nvSpPr>
        <p:spPr>
          <a:xfrm>
            <a:off x="1918165" y="235339"/>
            <a:ext cx="677539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200" dirty="0">
                <a:solidFill>
                  <a:srgbClr val="002060"/>
                </a:solidFill>
                <a:latin typeface="Aharoni"/>
                <a:cs typeface="Aharoni"/>
              </a:rPr>
              <a:t>8. Planning a shooting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5EACBAD-B1FA-F02F-2F13-2E613FEF3FE4}"/>
              </a:ext>
            </a:extLst>
          </p:cNvPr>
          <p:cNvSpPr txBox="1"/>
          <p:nvPr/>
        </p:nvSpPr>
        <p:spPr>
          <a:xfrm>
            <a:off x="579637" y="1714082"/>
            <a:ext cx="1076069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Filming is a group </a:t>
            </a:r>
            <a:r>
              <a:rPr lang="en-GB" sz="2400" err="1">
                <a:solidFill>
                  <a:srgbClr val="002060"/>
                </a:solidFill>
                <a:latin typeface="Aharoni"/>
                <a:cs typeface="Aharoni"/>
              </a:rPr>
              <a:t>proccess</a:t>
            </a: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 where a bunch of people are involved. </a:t>
            </a:r>
            <a:endParaRPr lang="es-ES" dirty="0"/>
          </a:p>
          <a:p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Each of them has to do a specific job and assume certain </a:t>
            </a:r>
            <a:r>
              <a:rPr lang="en-GB" sz="2400" dirty="0" err="1">
                <a:solidFill>
                  <a:srgbClr val="002060"/>
                </a:solidFill>
                <a:latin typeface="Aharoni"/>
                <a:cs typeface="Aharoni"/>
              </a:rPr>
              <a:t>responsabilities</a:t>
            </a: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. 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472F6B8-0CF0-58A5-E207-B045D5EFDAAA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CREW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CCC0D91-6B4B-34DE-00C1-6447F2FC4011}"/>
              </a:ext>
            </a:extLst>
          </p:cNvPr>
          <p:cNvSpPr txBox="1"/>
          <p:nvPr/>
        </p:nvSpPr>
        <p:spPr>
          <a:xfrm>
            <a:off x="1971831" y="2723217"/>
            <a:ext cx="6913625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We can classify the different jobs in areas:</a:t>
            </a:r>
            <a:endParaRPr lang="en-GB" sz="2400" dirty="0">
              <a:solidFill>
                <a:srgbClr val="002060"/>
              </a:solidFill>
              <a:latin typeface="Aharoni"/>
              <a:cs typeface="Arial" panose="020B0604020202020204"/>
            </a:endParaRPr>
          </a:p>
          <a:p>
            <a:pPr algn="ctr"/>
            <a:endParaRPr lang="en-GB" sz="2400" dirty="0">
              <a:solidFill>
                <a:srgbClr val="002060"/>
              </a:solidFill>
              <a:latin typeface="Aharoni"/>
              <a:cs typeface="Aharoni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· DIRECTION ·</a:t>
            </a: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· CAMERA ·</a:t>
            </a: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· LIGHTS ·</a:t>
            </a: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· SOUND ·</a:t>
            </a: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· PRODUCTION ·</a:t>
            </a: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· COSTUME, MAKE UP and PROPS ·</a:t>
            </a: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· ACTING ·</a:t>
            </a:r>
          </a:p>
        </p:txBody>
      </p:sp>
    </p:spTree>
    <p:extLst>
      <p:ext uri="{BB962C8B-B14F-4D97-AF65-F5344CB8AC3E}">
        <p14:creationId xmlns:p14="http://schemas.microsoft.com/office/powerpoint/2010/main" val="2332843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B726076-1F6E-22AE-FC0B-D33DCEEAF00A}"/>
              </a:ext>
            </a:extLst>
          </p:cNvPr>
          <p:cNvSpPr txBox="1"/>
          <p:nvPr/>
        </p:nvSpPr>
        <p:spPr>
          <a:xfrm>
            <a:off x="1918165" y="235339"/>
            <a:ext cx="677539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200" dirty="0">
                <a:solidFill>
                  <a:srgbClr val="002060"/>
                </a:solidFill>
                <a:latin typeface="Aharoni"/>
                <a:cs typeface="Aharoni"/>
              </a:rPr>
              <a:t>8. Planning a shooting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5EACBAD-B1FA-F02F-2F13-2E613FEF3FE4}"/>
              </a:ext>
            </a:extLst>
          </p:cNvPr>
          <p:cNvSpPr txBox="1"/>
          <p:nvPr/>
        </p:nvSpPr>
        <p:spPr>
          <a:xfrm>
            <a:off x="579637" y="1693487"/>
            <a:ext cx="11217895" cy="427809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Director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GB" sz="1400" b="1" u="sng" dirty="0">
                <a:solidFill>
                  <a:srgbClr val="002060"/>
                </a:solidFill>
                <a:latin typeface="Aharoni"/>
                <a:cs typeface="Aharoni"/>
              </a:rPr>
              <a:t>Role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: Oversees the entire production, making key creative decisions and guiding the actors and crew.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GB" sz="1400" u="sng" dirty="0">
                <a:solidFill>
                  <a:srgbClr val="002060"/>
                </a:solidFill>
                <a:latin typeface="Aharoni"/>
                <a:cs typeface="Aharoni"/>
              </a:rPr>
              <a:t>Responsibilities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: Set the vision for the project, direct actors' performances, and coordinate with all departments to ensure the final product meets the desired outcome.</a:t>
            </a:r>
          </a:p>
          <a:p>
            <a:pPr lvl="1"/>
            <a:endParaRPr lang="en-GB" sz="1400" dirty="0">
              <a:solidFill>
                <a:srgbClr val="002060"/>
              </a:solidFill>
              <a:latin typeface="Aharoni"/>
              <a:cs typeface="Aharon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Assistant director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GB" sz="1400" u="sng" dirty="0">
                <a:solidFill>
                  <a:srgbClr val="002060"/>
                </a:solidFill>
                <a:latin typeface="Aharoni"/>
                <a:cs typeface="Aharoni"/>
              </a:rPr>
              <a:t>Role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: Supports the director and ensures the smooth running of the set.</a:t>
            </a:r>
            <a:endParaRPr lang="en-GB" sz="1400">
              <a:solidFill>
                <a:srgbClr val="002060"/>
              </a:solidFill>
              <a:latin typeface="Aharoni"/>
              <a:cs typeface="Aharoni"/>
            </a:endParaRP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GB" sz="1400" u="sng" dirty="0">
                <a:solidFill>
                  <a:srgbClr val="002060"/>
                </a:solidFill>
                <a:latin typeface="Aharoni"/>
                <a:cs typeface="Aharoni"/>
              </a:rPr>
              <a:t>Responsibilities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: Help manage the schedule, communicate with the crew, and, if necessary, deliver lines to the actors.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002060"/>
              </a:solidFill>
              <a:latin typeface="Aharoni"/>
              <a:cs typeface="Aharon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Script Person</a:t>
            </a:r>
            <a:endParaRPr lang="en-GB" sz="1400" dirty="0">
              <a:solidFill>
                <a:srgbClr val="002060"/>
              </a:solidFill>
              <a:latin typeface="Aharoni"/>
              <a:cs typeface="Aharoni"/>
            </a:endParaRP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GB" sz="1400" u="sng" dirty="0">
                <a:solidFill>
                  <a:srgbClr val="002060"/>
                </a:solidFill>
                <a:latin typeface="Aharoni"/>
                <a:cs typeface="Aharoni"/>
              </a:rPr>
              <a:t>Role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: Controls the continuity between shots.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GB" sz="1400" u="sng" dirty="0" err="1">
                <a:solidFill>
                  <a:srgbClr val="002060"/>
                </a:solidFill>
                <a:latin typeface="Aharoni"/>
                <a:cs typeface="Aharoni"/>
              </a:rPr>
              <a:t>Responsabilities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: Put an eye in every single element of the scene. As an example, if a character holds a phone with his left hand, Script person has to ensure the character doesn’t change the hand between takes.</a:t>
            </a:r>
            <a:endParaRPr lang="en-GB"/>
          </a:p>
          <a:p>
            <a:pPr marL="342900" indent="-342900">
              <a:buFont typeface="Arial" panose="020B0604020202020204" pitchFamily="34" charset="0"/>
              <a:buChar char="•"/>
            </a:pPr>
            <a:br>
              <a:rPr lang="en-US" dirty="0"/>
            </a:b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Aharoni"/>
              <a:cs typeface="Aharoni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472F6B8-0CF0-58A5-E207-B045D5EFDAAA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DIRECTION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159682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B726076-1F6E-22AE-FC0B-D33DCEEAF00A}"/>
              </a:ext>
            </a:extLst>
          </p:cNvPr>
          <p:cNvSpPr txBox="1"/>
          <p:nvPr/>
        </p:nvSpPr>
        <p:spPr>
          <a:xfrm>
            <a:off x="1918165" y="235339"/>
            <a:ext cx="677539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200" dirty="0">
                <a:solidFill>
                  <a:srgbClr val="002060"/>
                </a:solidFill>
                <a:latin typeface="Aharoni"/>
                <a:cs typeface="Aharoni"/>
              </a:rPr>
              <a:t>8. Planning a shooting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5EACBAD-B1FA-F02F-2F13-2E613FEF3FE4}"/>
              </a:ext>
            </a:extLst>
          </p:cNvPr>
          <p:cNvSpPr txBox="1"/>
          <p:nvPr/>
        </p:nvSpPr>
        <p:spPr>
          <a:xfrm>
            <a:off x="579637" y="1693487"/>
            <a:ext cx="11217895" cy="37240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Camera operator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GB" sz="1400" b="1" u="sng" dirty="0">
                <a:solidFill>
                  <a:srgbClr val="002060"/>
                </a:solidFill>
                <a:latin typeface="Aharoni"/>
                <a:cs typeface="Aharoni"/>
              </a:rPr>
              <a:t>Role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: Responsible for shooting and positioning cameras to capture the video footage.</a:t>
            </a:r>
            <a:endParaRPr lang="en-US" sz="1400">
              <a:solidFill>
                <a:srgbClr val="002060"/>
              </a:solidFill>
              <a:latin typeface="Aharoni"/>
              <a:cs typeface="Aharoni"/>
            </a:endParaRP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GB" sz="1400" u="sng" dirty="0">
                <a:solidFill>
                  <a:srgbClr val="002060"/>
                </a:solidFill>
                <a:latin typeface="Aharoni"/>
                <a:cs typeface="Aharoni"/>
              </a:rPr>
              <a:t>Responsibilities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: Operate the camera, frame shots, and ensure the visual quality of the scenes.</a:t>
            </a:r>
            <a:endParaRPr lang="en-US" sz="1400" dirty="0">
              <a:solidFill>
                <a:srgbClr val="002060"/>
              </a:solidFill>
              <a:latin typeface="Aharoni"/>
              <a:cs typeface="Aharoni"/>
            </a:endParaRPr>
          </a:p>
          <a:p>
            <a:pPr lvl="1"/>
            <a:endParaRPr lang="en-GB" sz="1400" dirty="0">
              <a:solidFill>
                <a:srgbClr val="002060"/>
              </a:solidFill>
              <a:latin typeface="Aharoni"/>
              <a:cs typeface="Aharon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Camera assistant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GB" sz="1400" u="sng" dirty="0">
                <a:solidFill>
                  <a:srgbClr val="002060"/>
                </a:solidFill>
                <a:latin typeface="Aharoni"/>
                <a:cs typeface="Aharoni"/>
              </a:rPr>
              <a:t>Role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: Supports the operator and handles the camera information document.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GB" sz="1400" u="sng" dirty="0">
                <a:solidFill>
                  <a:srgbClr val="002060"/>
                </a:solidFill>
                <a:latin typeface="Aharoni"/>
                <a:cs typeface="Aharoni"/>
              </a:rPr>
              <a:t>Responsibilities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: Help manage the shots, covers the camera info document.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002060"/>
              </a:solidFill>
              <a:latin typeface="Aharoni"/>
              <a:cs typeface="Aharon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Clapper</a:t>
            </a:r>
            <a:endParaRPr lang="en-GB" sz="1400">
              <a:solidFill>
                <a:srgbClr val="002060"/>
              </a:solidFill>
              <a:latin typeface="Aharoni"/>
              <a:cs typeface="Aharoni"/>
            </a:endParaRP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GB" sz="1400" u="sng" dirty="0">
                <a:solidFill>
                  <a:srgbClr val="002060"/>
                </a:solidFill>
                <a:latin typeface="Aharoni"/>
                <a:cs typeface="Aharoni"/>
              </a:rPr>
              <a:t>Role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:  Handles the clapperboard, also known as the "slate," which is used to sync sound and video during editing.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GB" sz="1400" u="sng" dirty="0" err="1">
                <a:solidFill>
                  <a:srgbClr val="002060"/>
                </a:solidFill>
                <a:latin typeface="Aharoni"/>
                <a:cs typeface="Aharoni"/>
              </a:rPr>
              <a:t>Responsabilities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: Mark the beginning of each take by holding the clapperboard in front of the camera and snapping it shut.</a:t>
            </a:r>
            <a:br>
              <a:rPr lang="en-US" sz="1400" dirty="0">
                <a:solidFill>
                  <a:srgbClr val="002060"/>
                </a:solidFill>
                <a:latin typeface="Aharoni"/>
                <a:cs typeface="Aharoni"/>
              </a:rPr>
            </a:br>
            <a:endParaRPr lang="en-US" sz="1400">
              <a:solidFill>
                <a:srgbClr val="002060"/>
              </a:solidFill>
              <a:latin typeface="Aharoni"/>
              <a:cs typeface="Aharon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Aharoni"/>
              <a:cs typeface="Aharoni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472F6B8-0CF0-58A5-E207-B045D5EFDAAA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CAMERA</a:t>
            </a:r>
          </a:p>
        </p:txBody>
      </p:sp>
    </p:spTree>
    <p:extLst>
      <p:ext uri="{BB962C8B-B14F-4D97-AF65-F5344CB8AC3E}">
        <p14:creationId xmlns:p14="http://schemas.microsoft.com/office/powerpoint/2010/main" val="24923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E096155-5FE7-54F6-A4DB-421E4A7A3903}"/>
              </a:ext>
            </a:extLst>
          </p:cNvPr>
          <p:cNvSpPr txBox="1"/>
          <p:nvPr/>
        </p:nvSpPr>
        <p:spPr>
          <a:xfrm>
            <a:off x="3838671" y="403519"/>
            <a:ext cx="391109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5400" dirty="0">
                <a:solidFill>
                  <a:srgbClr val="002060"/>
                </a:solidFill>
                <a:latin typeface="Aharoni"/>
                <a:cs typeface="Aharoni"/>
              </a:rPr>
              <a:t>1. Shots</a:t>
            </a:r>
            <a:endParaRPr lang="en-GB" sz="54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Caixa de texto 7">
            <a:extLst>
              <a:ext uri="{FF2B5EF4-FFF2-40B4-BE49-F238E27FC236}">
                <a16:creationId xmlns:a16="http://schemas.microsoft.com/office/drawing/2014/main" id="{C0FBF589-B20B-7186-1946-8AB894DBE18E}"/>
              </a:ext>
            </a:extLst>
          </p:cNvPr>
          <p:cNvSpPr txBox="1"/>
          <p:nvPr/>
        </p:nvSpPr>
        <p:spPr>
          <a:xfrm>
            <a:off x="1455760" y="1717343"/>
            <a:ext cx="928047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Aharoni"/>
                <a:ea typeface="+mn-lt"/>
                <a:cs typeface="Aharoni"/>
              </a:rPr>
              <a:t>The part of the scene that we decide to show, therefore, is the part that the spectator will see.</a:t>
            </a:r>
          </a:p>
        </p:txBody>
      </p:sp>
      <p:sp>
        <p:nvSpPr>
          <p:cNvPr id="9" name="Caixa de texto 7">
            <a:extLst>
              <a:ext uri="{FF2B5EF4-FFF2-40B4-BE49-F238E27FC236}">
                <a16:creationId xmlns:a16="http://schemas.microsoft.com/office/drawing/2014/main" id="{C0FBF589-B20B-7186-1946-8AB894DBE18E}"/>
              </a:ext>
            </a:extLst>
          </p:cNvPr>
          <p:cNvSpPr txBox="1"/>
          <p:nvPr/>
        </p:nvSpPr>
        <p:spPr>
          <a:xfrm>
            <a:off x="1471522" y="2766332"/>
            <a:ext cx="928047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Aharoni"/>
                <a:ea typeface="+mn-lt"/>
                <a:cs typeface="Aharoni"/>
              </a:rPr>
              <a:t>Eye and cameras are apparently very similar but they have a fully different way of work.</a:t>
            </a:r>
          </a:p>
        </p:txBody>
      </p:sp>
      <p:sp>
        <p:nvSpPr>
          <p:cNvPr id="10" name="Caixa de texto 7">
            <a:extLst>
              <a:ext uri="{FF2B5EF4-FFF2-40B4-BE49-F238E27FC236}">
                <a16:creationId xmlns:a16="http://schemas.microsoft.com/office/drawing/2014/main" id="{C0FBF589-B20B-7186-1946-8AB894DBE18E}"/>
              </a:ext>
            </a:extLst>
          </p:cNvPr>
          <p:cNvSpPr txBox="1"/>
          <p:nvPr/>
        </p:nvSpPr>
        <p:spPr>
          <a:xfrm>
            <a:off x="1471522" y="3865025"/>
            <a:ext cx="928047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Aharoni"/>
                <a:ea typeface="+mn-lt"/>
                <a:cs typeface="Aharoni"/>
              </a:rPr>
              <a:t>Eye transmit information by continuous micro-movements to the brain. We only see in focus a very little spot.</a:t>
            </a:r>
          </a:p>
        </p:txBody>
      </p:sp>
      <p:sp>
        <p:nvSpPr>
          <p:cNvPr id="11" name="Caixa de texto 7">
            <a:extLst>
              <a:ext uri="{FF2B5EF4-FFF2-40B4-BE49-F238E27FC236}">
                <a16:creationId xmlns:a16="http://schemas.microsoft.com/office/drawing/2014/main" id="{C0FBF589-B20B-7186-1946-8AB894DBE18E}"/>
              </a:ext>
            </a:extLst>
          </p:cNvPr>
          <p:cNvSpPr txBox="1"/>
          <p:nvPr/>
        </p:nvSpPr>
        <p:spPr>
          <a:xfrm>
            <a:off x="1471522" y="4963718"/>
            <a:ext cx="928047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Aharoni"/>
                <a:ea typeface="+mn-lt"/>
                <a:cs typeface="Aharoni"/>
              </a:rPr>
              <a:t>Cameras captures everything in front of them.</a:t>
            </a:r>
          </a:p>
        </p:txBody>
      </p:sp>
      <p:sp>
        <p:nvSpPr>
          <p:cNvPr id="12" name="Caixa de texto 7">
            <a:extLst>
              <a:ext uri="{FF2B5EF4-FFF2-40B4-BE49-F238E27FC236}">
                <a16:creationId xmlns:a16="http://schemas.microsoft.com/office/drawing/2014/main" id="{C0FBF589-B20B-7186-1946-8AB894DBE18E}"/>
              </a:ext>
            </a:extLst>
          </p:cNvPr>
          <p:cNvSpPr txBox="1"/>
          <p:nvPr/>
        </p:nvSpPr>
        <p:spPr>
          <a:xfrm>
            <a:off x="1676675" y="5555866"/>
            <a:ext cx="928047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Aharoni"/>
                <a:ea typeface="+mn-lt"/>
                <a:cs typeface="Aharoni"/>
              </a:rPr>
              <a:t>BE CAREFUL and TAKE CARE of ALL of the elements.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037225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B726076-1F6E-22AE-FC0B-D33DCEEAF00A}"/>
              </a:ext>
            </a:extLst>
          </p:cNvPr>
          <p:cNvSpPr txBox="1"/>
          <p:nvPr/>
        </p:nvSpPr>
        <p:spPr>
          <a:xfrm>
            <a:off x="1918165" y="235339"/>
            <a:ext cx="677539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200" dirty="0">
                <a:solidFill>
                  <a:srgbClr val="002060"/>
                </a:solidFill>
                <a:latin typeface="Aharoni"/>
                <a:cs typeface="Aharoni"/>
              </a:rPr>
              <a:t>8. Planning a shooting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5EACBAD-B1FA-F02F-2F13-2E613FEF3FE4}"/>
              </a:ext>
            </a:extLst>
          </p:cNvPr>
          <p:cNvSpPr txBox="1"/>
          <p:nvPr/>
        </p:nvSpPr>
        <p:spPr>
          <a:xfrm>
            <a:off x="579637" y="1693487"/>
            <a:ext cx="11217895" cy="19082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Light technician</a:t>
            </a:r>
          </a:p>
          <a:p>
            <a:pPr marL="800100" indent="-342900">
              <a:buFont typeface="Courier New" panose="020B0604020202020204" pitchFamily="34" charset="0"/>
              <a:buChar char="o"/>
            </a:pPr>
            <a:r>
              <a:rPr lang="en-GB" sz="1400" u="sng" dirty="0">
                <a:solidFill>
                  <a:srgbClr val="002060"/>
                </a:solidFill>
                <a:latin typeface="Aharoni"/>
                <a:cs typeface="Aharoni"/>
              </a:rPr>
              <a:t>Role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: Ensures proper lighting for each scene.</a:t>
            </a:r>
            <a:endParaRPr lang="en-US" sz="1400" dirty="0">
              <a:solidFill>
                <a:srgbClr val="002060"/>
              </a:solidFill>
              <a:latin typeface="Aharoni"/>
              <a:cs typeface="Aharoni"/>
            </a:endParaRP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GB" sz="1400" u="sng" dirty="0">
                <a:solidFill>
                  <a:srgbClr val="002060"/>
                </a:solidFill>
                <a:latin typeface="Aharoni"/>
                <a:cs typeface="Aharoni"/>
              </a:rPr>
              <a:t>Responsibilities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: Set up and position lights to achieve the desired look and mood of the video.</a:t>
            </a:r>
          </a:p>
          <a:p>
            <a:pPr lvl="1"/>
            <a:endParaRPr lang="en-GB" sz="1400" dirty="0">
              <a:solidFill>
                <a:srgbClr val="002060"/>
              </a:solidFill>
              <a:latin typeface="Aharoni"/>
              <a:cs typeface="Aharon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Light assistant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GB" sz="1400" u="sng" dirty="0">
                <a:solidFill>
                  <a:srgbClr val="002060"/>
                </a:solidFill>
                <a:latin typeface="Aharoni"/>
                <a:cs typeface="Aharoni"/>
              </a:rPr>
              <a:t>Role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: Supports the light technician.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GB" sz="1400" u="sng" dirty="0">
                <a:solidFill>
                  <a:srgbClr val="002060"/>
                </a:solidFill>
                <a:latin typeface="Aharoni"/>
                <a:cs typeface="Aharoni"/>
              </a:rPr>
              <a:t>Responsibilities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: Help manage lights and operate them if necessary.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472F6B8-0CF0-58A5-E207-B045D5EFDAAA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LIGHTS</a:t>
            </a:r>
          </a:p>
        </p:txBody>
      </p:sp>
    </p:spTree>
    <p:extLst>
      <p:ext uri="{BB962C8B-B14F-4D97-AF65-F5344CB8AC3E}">
        <p14:creationId xmlns:p14="http://schemas.microsoft.com/office/powerpoint/2010/main" val="10343050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B726076-1F6E-22AE-FC0B-D33DCEEAF00A}"/>
              </a:ext>
            </a:extLst>
          </p:cNvPr>
          <p:cNvSpPr txBox="1"/>
          <p:nvPr/>
        </p:nvSpPr>
        <p:spPr>
          <a:xfrm>
            <a:off x="1918165" y="235339"/>
            <a:ext cx="677539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200" dirty="0">
                <a:solidFill>
                  <a:srgbClr val="002060"/>
                </a:solidFill>
                <a:latin typeface="Aharoni"/>
                <a:cs typeface="Aharoni"/>
              </a:rPr>
              <a:t>8. Planning a shooting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5EACBAD-B1FA-F02F-2F13-2E613FEF3FE4}"/>
              </a:ext>
            </a:extLst>
          </p:cNvPr>
          <p:cNvSpPr txBox="1"/>
          <p:nvPr/>
        </p:nvSpPr>
        <p:spPr>
          <a:xfrm>
            <a:off x="579637" y="1693487"/>
            <a:ext cx="11217895" cy="19082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Sound technician</a:t>
            </a:r>
            <a:endParaRPr lang="en-US" sz="1400" dirty="0">
              <a:solidFill>
                <a:srgbClr val="002060"/>
              </a:solidFill>
              <a:latin typeface="Aharoni"/>
              <a:cs typeface="Aharoni"/>
            </a:endParaRP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GB" sz="1400" u="sng" dirty="0">
                <a:solidFill>
                  <a:srgbClr val="002060"/>
                </a:solidFill>
                <a:latin typeface="Aharoni"/>
                <a:cs typeface="Aharoni"/>
              </a:rPr>
              <a:t>Role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: In charge of recording and monitoring the sound during the production.</a:t>
            </a:r>
            <a:endParaRPr lang="en-US" sz="1400" dirty="0">
              <a:solidFill>
                <a:srgbClr val="002060"/>
              </a:solidFill>
              <a:latin typeface="Aharoni"/>
              <a:cs typeface="Aharoni"/>
            </a:endParaRP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GB" sz="1400" u="sng" dirty="0">
                <a:solidFill>
                  <a:srgbClr val="002060"/>
                </a:solidFill>
                <a:latin typeface="Aharoni"/>
                <a:cs typeface="Aharoni"/>
              </a:rPr>
              <a:t>Responsibilities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: Set up microphones, control audio levels, and ensure clear and consistent sound quality.</a:t>
            </a:r>
            <a:endParaRPr lang="en-US" sz="1400" dirty="0">
              <a:solidFill>
                <a:srgbClr val="002060"/>
              </a:solidFill>
              <a:latin typeface="Aharoni"/>
              <a:cs typeface="Aharoni"/>
            </a:endParaRPr>
          </a:p>
          <a:p>
            <a:pPr marL="800100" indent="-342900">
              <a:buFont typeface="Courier New" panose="020B0604020202020204" pitchFamily="34" charset="0"/>
              <a:buChar char="o"/>
            </a:pPr>
            <a:endParaRPr lang="en-GB" sz="1400" dirty="0">
              <a:solidFill>
                <a:srgbClr val="002060"/>
              </a:solidFill>
              <a:latin typeface="Aharoni"/>
              <a:cs typeface="Aharon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Sound assistant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GB" sz="1400" u="sng" dirty="0">
                <a:solidFill>
                  <a:srgbClr val="002060"/>
                </a:solidFill>
                <a:latin typeface="Aharoni"/>
                <a:cs typeface="Aharoni"/>
              </a:rPr>
              <a:t>Role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: Supports the sound technician.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GB" sz="1400" u="sng" dirty="0">
                <a:solidFill>
                  <a:srgbClr val="002060"/>
                </a:solidFill>
                <a:latin typeface="Aharoni"/>
                <a:cs typeface="Aharoni"/>
              </a:rPr>
              <a:t>Responsibilities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: Help manage sound equipment. Put microphones on actors´ clothes.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472F6B8-0CF0-58A5-E207-B045D5EFDAAA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SOUND</a:t>
            </a:r>
          </a:p>
        </p:txBody>
      </p:sp>
    </p:spTree>
    <p:extLst>
      <p:ext uri="{BB962C8B-B14F-4D97-AF65-F5344CB8AC3E}">
        <p14:creationId xmlns:p14="http://schemas.microsoft.com/office/powerpoint/2010/main" val="28210048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B726076-1F6E-22AE-FC0B-D33DCEEAF00A}"/>
              </a:ext>
            </a:extLst>
          </p:cNvPr>
          <p:cNvSpPr txBox="1"/>
          <p:nvPr/>
        </p:nvSpPr>
        <p:spPr>
          <a:xfrm>
            <a:off x="1918165" y="235339"/>
            <a:ext cx="677539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200" dirty="0">
                <a:solidFill>
                  <a:srgbClr val="002060"/>
                </a:solidFill>
                <a:latin typeface="Aharoni"/>
                <a:cs typeface="Aharoni"/>
              </a:rPr>
              <a:t>8. Planning a shooting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5EACBAD-B1FA-F02F-2F13-2E613FEF3FE4}"/>
              </a:ext>
            </a:extLst>
          </p:cNvPr>
          <p:cNvSpPr txBox="1"/>
          <p:nvPr/>
        </p:nvSpPr>
        <p:spPr>
          <a:xfrm>
            <a:off x="579637" y="1693487"/>
            <a:ext cx="11217895" cy="31393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Producer (Shooting Coordinator)</a:t>
            </a:r>
            <a:endParaRPr lang="en-US" sz="2400" dirty="0">
              <a:solidFill>
                <a:srgbClr val="002060"/>
              </a:solidFill>
              <a:latin typeface="Aharoni"/>
              <a:cs typeface="Aharoni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GB" sz="1400" u="sng" dirty="0">
                <a:solidFill>
                  <a:srgbClr val="002060"/>
                </a:solidFill>
                <a:latin typeface="Aharoni"/>
                <a:cs typeface="Aharoni"/>
              </a:rPr>
              <a:t>Role: 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Manages the overall production process, handling logistics and resources.</a:t>
            </a: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GB" sz="1400" u="sng" dirty="0">
                <a:solidFill>
                  <a:srgbClr val="002060"/>
                </a:solidFill>
                <a:latin typeface="Aharoni"/>
                <a:cs typeface="Aharoni"/>
              </a:rPr>
              <a:t>Responsibilities: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 Coordinate between the director, crew, and location staff, ensuring that everything runs on time and within budget.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endParaRPr lang="en-GB" sz="1400" dirty="0">
              <a:solidFill>
                <a:srgbClr val="002060"/>
              </a:solidFill>
              <a:latin typeface="Aharoni"/>
              <a:cs typeface="Aharoni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Location Coordinator (Assistant Producer)</a:t>
            </a:r>
            <a:endParaRPr lang="en-GB" sz="12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GB" sz="1400" u="sng" dirty="0">
                <a:solidFill>
                  <a:srgbClr val="002060"/>
                </a:solidFill>
                <a:latin typeface="Aharoni"/>
                <a:cs typeface="Aharoni"/>
              </a:rPr>
              <a:t>Role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: Organizes and manages the filming locations.</a:t>
            </a: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GB" sz="1400" u="sng" dirty="0">
                <a:solidFill>
                  <a:srgbClr val="002060"/>
                </a:solidFill>
                <a:latin typeface="Aharoni"/>
                <a:cs typeface="Aharoni"/>
              </a:rPr>
              <a:t>Responsibilities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: Ensure the location is ready for filming, handle logistics, and troubleshoot any on-site issues.</a:t>
            </a:r>
          </a:p>
          <a:p>
            <a:pPr marL="800100" indent="-342900">
              <a:buFont typeface="Courier New" panose="020B0604020202020204" pitchFamily="34" charset="0"/>
              <a:buChar char="o"/>
            </a:pPr>
            <a:endParaRPr lang="en-GB" sz="1400" dirty="0">
              <a:solidFill>
                <a:srgbClr val="002060"/>
              </a:solidFill>
              <a:latin typeface="Aharoni"/>
              <a:cs typeface="Aharon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Still image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GB" sz="1400" u="sng" dirty="0">
                <a:solidFill>
                  <a:srgbClr val="002060"/>
                </a:solidFill>
                <a:latin typeface="Aharoni"/>
                <a:cs typeface="Aharoni"/>
              </a:rPr>
              <a:t>Role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: Takes still images during the shooting, creating a visual document about the process of filming.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GB" sz="1400" u="sng" dirty="0">
                <a:solidFill>
                  <a:srgbClr val="002060"/>
                </a:solidFill>
                <a:latin typeface="Aharoni"/>
                <a:cs typeface="Aharoni"/>
              </a:rPr>
              <a:t>Responsibilities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: Create a visual book where all the scenes and all the crew rolls be present.</a:t>
            </a:r>
            <a:endParaRPr lang="en-GB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472F6B8-0CF0-58A5-E207-B045D5EFDAAA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42455185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B726076-1F6E-22AE-FC0B-D33DCEEAF00A}"/>
              </a:ext>
            </a:extLst>
          </p:cNvPr>
          <p:cNvSpPr txBox="1"/>
          <p:nvPr/>
        </p:nvSpPr>
        <p:spPr>
          <a:xfrm>
            <a:off x="1918165" y="235339"/>
            <a:ext cx="677539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200" dirty="0">
                <a:solidFill>
                  <a:srgbClr val="002060"/>
                </a:solidFill>
                <a:latin typeface="Aharoni"/>
                <a:cs typeface="Aharoni"/>
              </a:rPr>
              <a:t>8. Planning a shooting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5EACBAD-B1FA-F02F-2F13-2E613FEF3FE4}"/>
              </a:ext>
            </a:extLst>
          </p:cNvPr>
          <p:cNvSpPr txBox="1"/>
          <p:nvPr/>
        </p:nvSpPr>
        <p:spPr>
          <a:xfrm>
            <a:off x="579637" y="1693487"/>
            <a:ext cx="11217895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Costume Assistant</a:t>
            </a:r>
          </a:p>
          <a:p>
            <a:pPr marL="628650" lvl="1" indent="-171450">
              <a:buFont typeface="Courier New"/>
              <a:buChar char="o"/>
            </a:pPr>
            <a:r>
              <a:rPr lang="en-GB" sz="1400" u="sng" dirty="0">
                <a:solidFill>
                  <a:srgbClr val="002060"/>
                </a:solidFill>
                <a:latin typeface="Aharoni"/>
                <a:cs typeface="Aharoni"/>
              </a:rPr>
              <a:t>Role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: Assists with the selection, preparation, and fitting of costumes.</a:t>
            </a:r>
            <a:endParaRPr lang="en-GB" sz="2400" dirty="0">
              <a:solidFill>
                <a:srgbClr val="002060"/>
              </a:solidFill>
              <a:latin typeface="Aharoni"/>
              <a:cs typeface="Aharoni"/>
            </a:endParaRPr>
          </a:p>
          <a:p>
            <a:pPr marL="628650" lvl="1" indent="-171450">
              <a:buFont typeface="Courier New"/>
              <a:buChar char="o"/>
            </a:pPr>
            <a:r>
              <a:rPr lang="en-GB" sz="1400" u="sng" dirty="0">
                <a:solidFill>
                  <a:srgbClr val="002060"/>
                </a:solidFill>
                <a:latin typeface="Aharoni"/>
                <a:cs typeface="Aharoni"/>
              </a:rPr>
              <a:t>Responsibilities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: Ensure that actors are dressed in the appropriate costumes for each scene and make adjustments as needed.</a:t>
            </a:r>
            <a:endParaRPr lang="en-GB" sz="2400" dirty="0">
              <a:solidFill>
                <a:srgbClr val="002060"/>
              </a:solidFill>
              <a:latin typeface="Aharoni"/>
              <a:cs typeface="Aharoni"/>
            </a:endParaRP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Makeup Assistant</a:t>
            </a:r>
            <a:endParaRPr lang="en-GB" sz="12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GB" sz="1400" u="sng" dirty="0">
                <a:solidFill>
                  <a:srgbClr val="002060"/>
                </a:solidFill>
                <a:latin typeface="Aharoni"/>
                <a:cs typeface="Aharoni"/>
              </a:rPr>
              <a:t>Role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: Prepares the actors' makeup to match the character’s look.</a:t>
            </a: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GB" sz="1400" u="sng" dirty="0">
                <a:solidFill>
                  <a:srgbClr val="002060"/>
                </a:solidFill>
                <a:latin typeface="Aharoni"/>
                <a:cs typeface="Aharoni"/>
              </a:rPr>
              <a:t>Responsibilities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: Apply and adjust makeup throughout filming to maintain consistency and enhance on-camera appearance.</a:t>
            </a:r>
          </a:p>
          <a:p>
            <a:pPr lvl="1"/>
            <a:endParaRPr lang="en-GB" sz="1400" dirty="0">
              <a:solidFill>
                <a:srgbClr val="002060"/>
              </a:solidFill>
              <a:latin typeface="Aharoni"/>
              <a:cs typeface="Aharon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Prop Assistant</a:t>
            </a:r>
            <a:endParaRPr lang="en-GB" sz="1200" b="1" u="sng" dirty="0">
              <a:latin typeface="Arial"/>
              <a:cs typeface="Arial"/>
            </a:endParaRP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GB" sz="1400" u="sng" dirty="0">
                <a:solidFill>
                  <a:srgbClr val="002060"/>
                </a:solidFill>
                <a:latin typeface="Aharoni"/>
                <a:cs typeface="Aharoni"/>
              </a:rPr>
              <a:t>Role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: Manages and organizes props used during the shoot.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GB" sz="1400" u="sng" dirty="0">
                <a:solidFill>
                  <a:srgbClr val="002060"/>
                </a:solidFill>
                <a:latin typeface="Aharoni"/>
                <a:cs typeface="Aharoni"/>
              </a:rPr>
              <a:t>Responsibilities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: Ensure that all necessary props are available, in place, and handled correctly during filming.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472F6B8-0CF0-58A5-E207-B045D5EFDAAA}"/>
              </a:ext>
            </a:extLst>
          </p:cNvPr>
          <p:cNvSpPr txBox="1"/>
          <p:nvPr/>
        </p:nvSpPr>
        <p:spPr>
          <a:xfrm>
            <a:off x="2242764" y="803315"/>
            <a:ext cx="65198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COSTUME, MAKE-UP AND PROPS</a:t>
            </a:r>
          </a:p>
        </p:txBody>
      </p:sp>
    </p:spTree>
    <p:extLst>
      <p:ext uri="{BB962C8B-B14F-4D97-AF65-F5344CB8AC3E}">
        <p14:creationId xmlns:p14="http://schemas.microsoft.com/office/powerpoint/2010/main" val="3848020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B726076-1F6E-22AE-FC0B-D33DCEEAF00A}"/>
              </a:ext>
            </a:extLst>
          </p:cNvPr>
          <p:cNvSpPr txBox="1"/>
          <p:nvPr/>
        </p:nvSpPr>
        <p:spPr>
          <a:xfrm>
            <a:off x="1918165" y="235339"/>
            <a:ext cx="677539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200" dirty="0">
                <a:solidFill>
                  <a:srgbClr val="002060"/>
                </a:solidFill>
                <a:latin typeface="Aharoni"/>
                <a:cs typeface="Aharoni"/>
              </a:rPr>
              <a:t>8. Planning a shooting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5EACBAD-B1FA-F02F-2F13-2E613FEF3FE4}"/>
              </a:ext>
            </a:extLst>
          </p:cNvPr>
          <p:cNvSpPr txBox="1"/>
          <p:nvPr/>
        </p:nvSpPr>
        <p:spPr>
          <a:xfrm>
            <a:off x="579637" y="1693487"/>
            <a:ext cx="11217895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>
                <a:solidFill>
                  <a:srgbClr val="002060"/>
                </a:solidFill>
                <a:latin typeface="Aharoni"/>
                <a:cs typeface="Aharoni"/>
              </a:rPr>
              <a:t>Actors</a:t>
            </a:r>
            <a:endParaRPr lang="en-GB" sz="1400" u="sng" dirty="0">
              <a:solidFill>
                <a:srgbClr val="002060"/>
              </a:solidFill>
              <a:latin typeface="Aharoni"/>
              <a:cs typeface="Aharoni"/>
            </a:endParaRPr>
          </a:p>
          <a:p>
            <a:pPr marL="800100" lvl="1" indent="-342900">
              <a:buFont typeface="Courier New"/>
              <a:buChar char="o"/>
            </a:pPr>
            <a:r>
              <a:rPr lang="en-GB" sz="1400" u="sng" dirty="0">
                <a:solidFill>
                  <a:srgbClr val="002060"/>
                </a:solidFill>
                <a:latin typeface="Aharoni"/>
                <a:cs typeface="Aharoni"/>
              </a:rPr>
              <a:t>Role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:</a:t>
            </a:r>
            <a:r>
              <a:rPr lang="en-GB" sz="1400">
                <a:solidFill>
                  <a:srgbClr val="002060"/>
                </a:solidFill>
                <a:latin typeface="Aharoni"/>
                <a:cs typeface="Aharoni"/>
              </a:rPr>
              <a:t> Perform the characters in the production.</a:t>
            </a:r>
            <a:endParaRPr lang="en-GB" sz="1400" u="sng">
              <a:solidFill>
                <a:srgbClr val="002060"/>
              </a:solidFill>
              <a:latin typeface="Aharoni"/>
              <a:cs typeface="Aharoni"/>
            </a:endParaRPr>
          </a:p>
          <a:p>
            <a:pPr marL="800100" lvl="1" indent="-342900">
              <a:buFont typeface="Courier New"/>
              <a:buChar char="o"/>
            </a:pPr>
            <a:r>
              <a:rPr lang="en-GB" sz="1400" u="sng" dirty="0">
                <a:solidFill>
                  <a:srgbClr val="002060"/>
                </a:solidFill>
                <a:latin typeface="Aharoni"/>
                <a:cs typeface="Aharoni"/>
              </a:rPr>
              <a:t>Responsibilities</a:t>
            </a:r>
            <a:r>
              <a:rPr lang="en-GB" sz="1400">
                <a:solidFill>
                  <a:srgbClr val="002060"/>
                </a:solidFill>
                <a:latin typeface="Aharoni"/>
                <a:cs typeface="Aharoni"/>
              </a:rPr>
              <a:t>: Deliver lines, act out scenes, and bring the script to life under the guidance of the director.</a:t>
            </a:r>
            <a:endParaRPr lang="en-GB" sz="1400" u="sng" dirty="0">
              <a:solidFill>
                <a:srgbClr val="002060"/>
              </a:solidFill>
              <a:latin typeface="Aharoni"/>
              <a:cs typeface="Aharoni"/>
            </a:endParaRPr>
          </a:p>
          <a:p>
            <a:endParaRPr lang="en-US" dirty="0">
              <a:cs typeface="Arial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2060"/>
                </a:solidFill>
                <a:latin typeface="Aharoni"/>
                <a:cs typeface="Aharoni"/>
              </a:rPr>
              <a:t>Extras</a:t>
            </a:r>
            <a:endParaRPr lang="en-GB" sz="120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GB" sz="1400" u="sng" dirty="0">
                <a:solidFill>
                  <a:srgbClr val="002060"/>
                </a:solidFill>
                <a:latin typeface="Aharoni"/>
                <a:cs typeface="Aharoni"/>
              </a:rPr>
              <a:t>Role</a:t>
            </a:r>
            <a:r>
              <a:rPr lang="en-GB" sz="1400">
                <a:solidFill>
                  <a:srgbClr val="002060"/>
                </a:solidFill>
                <a:latin typeface="Aharoni"/>
                <a:cs typeface="Aharoni"/>
              </a:rPr>
              <a:t>: Perform non-speaking roles to enhance the realism of a scene without drawing focus from 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the main </a:t>
            </a:r>
            <a:r>
              <a:rPr lang="en-GB" sz="1400">
                <a:solidFill>
                  <a:srgbClr val="002060"/>
                </a:solidFill>
                <a:latin typeface="Aharoni"/>
                <a:cs typeface="Aharoni"/>
              </a:rPr>
              <a:t>action.</a:t>
            </a:r>
            <a:endParaRPr lang="en-GB" sz="1400" dirty="0">
              <a:solidFill>
                <a:srgbClr val="002060"/>
              </a:solidFill>
              <a:latin typeface="Aharoni"/>
              <a:cs typeface="Aharoni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GB" sz="1400" u="sng">
                <a:solidFill>
                  <a:srgbClr val="002060"/>
                </a:solidFill>
                <a:latin typeface="Aharoni"/>
                <a:cs typeface="Aharoni"/>
              </a:rPr>
              <a:t>Responsibilities</a:t>
            </a:r>
            <a:r>
              <a:rPr lang="en-GB" sz="1400">
                <a:solidFill>
                  <a:srgbClr val="002060"/>
                </a:solidFill>
                <a:latin typeface="Aharoni"/>
                <a:cs typeface="Aharoni"/>
              </a:rPr>
              <a:t>: responsible for following the director's instructions, staying in character, and maintaining continuity in the background of scenes to help create a believable setting.</a:t>
            </a:r>
          </a:p>
          <a:p>
            <a:pPr lvl="1"/>
            <a:endParaRPr lang="en-GB" sz="1400" dirty="0">
              <a:solidFill>
                <a:srgbClr val="002060"/>
              </a:solidFill>
              <a:latin typeface="Aharoni"/>
              <a:cs typeface="Aharon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2060"/>
                </a:solidFill>
                <a:latin typeface="Aharoni"/>
                <a:cs typeface="Aharoni"/>
              </a:rPr>
              <a:t>Stunts</a:t>
            </a:r>
            <a:endParaRPr lang="en-GB" sz="1200" b="1" u="sng">
              <a:latin typeface="Arial"/>
              <a:cs typeface="Arial"/>
            </a:endParaRP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GB" sz="1400" u="sng" dirty="0">
                <a:solidFill>
                  <a:srgbClr val="002060"/>
                </a:solidFill>
                <a:latin typeface="Aharoni"/>
                <a:cs typeface="Aharoni"/>
              </a:rPr>
              <a:t>Role</a:t>
            </a:r>
            <a:r>
              <a:rPr lang="en-GB" sz="1400" dirty="0">
                <a:solidFill>
                  <a:srgbClr val="002060"/>
                </a:solidFill>
                <a:latin typeface="Aharoni"/>
                <a:cs typeface="Aharoni"/>
              </a:rPr>
              <a:t>: Trained professionals to depict dangerous or physically demanding </a:t>
            </a:r>
            <a:r>
              <a:rPr lang="en-GB" sz="1400">
                <a:solidFill>
                  <a:srgbClr val="002060"/>
                </a:solidFill>
                <a:latin typeface="Aharoni"/>
                <a:cs typeface="Aharoni"/>
              </a:rPr>
              <a:t>scenes.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GB" sz="1400" u="sng" dirty="0">
                <a:solidFill>
                  <a:srgbClr val="002060"/>
                </a:solidFill>
                <a:latin typeface="Aharoni"/>
                <a:cs typeface="Aharoni"/>
              </a:rPr>
              <a:t>Responsibilities</a:t>
            </a:r>
            <a:r>
              <a:rPr lang="en-GB" sz="1400">
                <a:solidFill>
                  <a:srgbClr val="002060"/>
                </a:solidFill>
                <a:latin typeface="Aharoni"/>
                <a:cs typeface="Aharoni"/>
              </a:rPr>
              <a:t>: Executing complex and hazardous actions safely, following precise choreography, and ensuring the well-being of themselves and others on set during high-risk scenes.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472F6B8-0CF0-58A5-E207-B045D5EFDAAA}"/>
              </a:ext>
            </a:extLst>
          </p:cNvPr>
          <p:cNvSpPr txBox="1"/>
          <p:nvPr/>
        </p:nvSpPr>
        <p:spPr>
          <a:xfrm>
            <a:off x="2242764" y="803315"/>
            <a:ext cx="65198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ACTING</a:t>
            </a:r>
          </a:p>
        </p:txBody>
      </p:sp>
    </p:spTree>
    <p:extLst>
      <p:ext uri="{BB962C8B-B14F-4D97-AF65-F5344CB8AC3E}">
        <p14:creationId xmlns:p14="http://schemas.microsoft.com/office/powerpoint/2010/main" val="26214269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aptura de pantalla 2015-10-17 a las 13.40.39.png" descr="Captura de pantalla 2015-10-17 a las 13.40.39.png">
            <a:extLst>
              <a:ext uri="{FF2B5EF4-FFF2-40B4-BE49-F238E27FC236}">
                <a16:creationId xmlns:a16="http://schemas.microsoft.com/office/drawing/2014/main" id="{D4147394-1236-F377-F20F-62B8C61F3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2838" y="4415774"/>
            <a:ext cx="3224077" cy="1944107"/>
          </a:xfrm>
          <a:prstGeom prst="rect">
            <a:avLst/>
          </a:prstGeom>
          <a:ln w="12700"/>
        </p:spPr>
      </p:pic>
      <p:pic>
        <p:nvPicPr>
          <p:cNvPr id="11" name="Captura de pantalla 2015-10-17 a las 13.40.12.png" descr="Captura de pantalla 2015-10-17 a las 13.40.12.png">
            <a:extLst>
              <a:ext uri="{FF2B5EF4-FFF2-40B4-BE49-F238E27FC236}">
                <a16:creationId xmlns:a16="http://schemas.microsoft.com/office/drawing/2014/main" id="{33450140-4B7D-D371-6E4F-E0A0F9BCC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772" y="4072837"/>
            <a:ext cx="3666360" cy="1822939"/>
          </a:xfrm>
          <a:prstGeom prst="rect">
            <a:avLst/>
          </a:prstGeom>
          <a:ln w="12700"/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B726076-1F6E-22AE-FC0B-D33DCEEAF00A}"/>
              </a:ext>
            </a:extLst>
          </p:cNvPr>
          <p:cNvSpPr txBox="1"/>
          <p:nvPr/>
        </p:nvSpPr>
        <p:spPr>
          <a:xfrm>
            <a:off x="1918165" y="235339"/>
            <a:ext cx="677539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200" dirty="0">
                <a:solidFill>
                  <a:srgbClr val="002060"/>
                </a:solidFill>
                <a:latin typeface="Aharoni"/>
                <a:cs typeface="Aharoni"/>
              </a:rPr>
              <a:t>8. Planning a shooting</a:t>
            </a:r>
          </a:p>
        </p:txBody>
      </p:sp>
      <p:pic>
        <p:nvPicPr>
          <p:cNvPr id="14" name="Captura de pantalla 2015-10-17 a las 13.42.09.png" descr="Captura de pantalla 2015-10-17 a las 13.42.09.png">
            <a:extLst>
              <a:ext uri="{FF2B5EF4-FFF2-40B4-BE49-F238E27FC236}">
                <a16:creationId xmlns:a16="http://schemas.microsoft.com/office/drawing/2014/main" id="{FB0E6A08-FB60-5EF1-7320-605B267410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8545" y="3648162"/>
            <a:ext cx="3220006" cy="1948558"/>
          </a:xfrm>
          <a:prstGeom prst="rect">
            <a:avLst/>
          </a:prstGeom>
          <a:ln w="12700"/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5EACBAD-B1FA-F02F-2F13-2E613FEF3FE4}"/>
              </a:ext>
            </a:extLst>
          </p:cNvPr>
          <p:cNvSpPr txBox="1"/>
          <p:nvPr/>
        </p:nvSpPr>
        <p:spPr>
          <a:xfrm>
            <a:off x="579637" y="1693487"/>
            <a:ext cx="11217895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Using 1 camera.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Traditional way of film.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We emulate different cameras by using only one and shooting one shot after other.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Actions, gestures, expressions, movements must be as similar as possible in all the takes.</a:t>
            </a:r>
            <a:endParaRPr lang="en-GB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472F6B8-0CF0-58A5-E207-B045D5EFDAAA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1 camera</a:t>
            </a:r>
          </a:p>
        </p:txBody>
      </p:sp>
    </p:spTree>
    <p:extLst>
      <p:ext uri="{BB962C8B-B14F-4D97-AF65-F5344CB8AC3E}">
        <p14:creationId xmlns:p14="http://schemas.microsoft.com/office/powerpoint/2010/main" val="34369784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B726076-1F6E-22AE-FC0B-D33DCEEAF00A}"/>
              </a:ext>
            </a:extLst>
          </p:cNvPr>
          <p:cNvSpPr txBox="1"/>
          <p:nvPr/>
        </p:nvSpPr>
        <p:spPr>
          <a:xfrm>
            <a:off x="1918165" y="233810"/>
            <a:ext cx="677539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200" dirty="0">
                <a:solidFill>
                  <a:srgbClr val="002060"/>
                </a:solidFill>
                <a:latin typeface="Aharoni"/>
                <a:cs typeface="Aharoni"/>
              </a:rPr>
              <a:t>8. Planning a shooting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5EACBAD-B1FA-F02F-2F13-2E613FEF3FE4}"/>
              </a:ext>
            </a:extLst>
          </p:cNvPr>
          <p:cNvSpPr txBox="1"/>
          <p:nvPr/>
        </p:nvSpPr>
        <p:spPr>
          <a:xfrm>
            <a:off x="579637" y="1693487"/>
            <a:ext cx="11217895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Use of more than one camera.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Traditional way of tv shows.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Several cameras are used at the same time. Each camera must shot different angle of the action.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Requires more planification, but the shooting process can be faster.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C643E14-025F-60F0-B2D2-F4D9C9CDB71C}"/>
              </a:ext>
            </a:extLst>
          </p:cNvPr>
          <p:cNvSpPr txBox="1"/>
          <p:nvPr/>
        </p:nvSpPr>
        <p:spPr>
          <a:xfrm>
            <a:off x="2247327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Multi-camera</a:t>
            </a:r>
          </a:p>
        </p:txBody>
      </p:sp>
      <p:pic>
        <p:nvPicPr>
          <p:cNvPr id="8" name="Imagen 7" descr="Multiple-camera setup - Wikipedia">
            <a:extLst>
              <a:ext uri="{FF2B5EF4-FFF2-40B4-BE49-F238E27FC236}">
                <a16:creationId xmlns:a16="http://schemas.microsoft.com/office/drawing/2014/main" id="{D0B92B2F-9EC6-C3E2-49D8-E0B21F33EF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2385" y="3704541"/>
            <a:ext cx="4254309" cy="254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108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B726076-1F6E-22AE-FC0B-D33DCEEAF00A}"/>
              </a:ext>
            </a:extLst>
          </p:cNvPr>
          <p:cNvSpPr txBox="1"/>
          <p:nvPr/>
        </p:nvSpPr>
        <p:spPr>
          <a:xfrm>
            <a:off x="1918165" y="243663"/>
            <a:ext cx="677539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200" dirty="0">
                <a:solidFill>
                  <a:srgbClr val="002060"/>
                </a:solidFill>
                <a:latin typeface="Aharoni"/>
                <a:cs typeface="Aharoni"/>
              </a:rPr>
              <a:t>8. Planning a shooting</a:t>
            </a:r>
            <a:endParaRPr lang="en-GB" sz="42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87576E-4FB7-1A5C-0476-B447297A329B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Narrative script</a:t>
            </a:r>
            <a:endParaRPr lang="en-GB" dirty="0"/>
          </a:p>
        </p:txBody>
      </p:sp>
      <p:pic>
        <p:nvPicPr>
          <p:cNvPr id="5122" name="Picture 2" descr="Elements of the script for movies - Juicy English">
            <a:extLst>
              <a:ext uri="{FF2B5EF4-FFF2-40B4-BE49-F238E27FC236}">
                <a16:creationId xmlns:a16="http://schemas.microsoft.com/office/drawing/2014/main" id="{2E04AC74-E4E7-3130-01F3-CAEEE0448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101" y="2213248"/>
            <a:ext cx="664845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317605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echnical Script (Film) | A technical script is used to esta… | Flickr">
            <a:extLst>
              <a:ext uri="{FF2B5EF4-FFF2-40B4-BE49-F238E27FC236}">
                <a16:creationId xmlns:a16="http://schemas.microsoft.com/office/drawing/2014/main" id="{001E1678-36CE-E66B-1839-DB983401C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732" y="1470807"/>
            <a:ext cx="5456097" cy="456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B726076-1F6E-22AE-FC0B-D33DCEEAF00A}"/>
              </a:ext>
            </a:extLst>
          </p:cNvPr>
          <p:cNvSpPr txBox="1"/>
          <p:nvPr/>
        </p:nvSpPr>
        <p:spPr>
          <a:xfrm>
            <a:off x="1918165" y="243663"/>
            <a:ext cx="677539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200" dirty="0">
                <a:solidFill>
                  <a:srgbClr val="002060"/>
                </a:solidFill>
                <a:latin typeface="Aharoni"/>
                <a:cs typeface="Aharoni"/>
              </a:rPr>
              <a:t>8. Planning a shooting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87576E-4FB7-1A5C-0476-B447297A329B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Technical script</a:t>
            </a:r>
            <a:endParaRPr lang="en-GB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7AAF4C2-F955-4C71-794B-98BED353D8FC}"/>
              </a:ext>
            </a:extLst>
          </p:cNvPr>
          <p:cNvSpPr txBox="1"/>
          <p:nvPr/>
        </p:nvSpPr>
        <p:spPr>
          <a:xfrm>
            <a:off x="579638" y="2039000"/>
            <a:ext cx="4945952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A list of all the shots that must be filmed.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It has to show: Scene, Shot number, Shot type, description of the action, sound (voice, music, fx…), time and total time.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011604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B726076-1F6E-22AE-FC0B-D33DCEEAF00A}"/>
              </a:ext>
            </a:extLst>
          </p:cNvPr>
          <p:cNvSpPr txBox="1"/>
          <p:nvPr/>
        </p:nvSpPr>
        <p:spPr>
          <a:xfrm>
            <a:off x="1918165" y="243663"/>
            <a:ext cx="677539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200" dirty="0">
                <a:solidFill>
                  <a:srgbClr val="002060"/>
                </a:solidFill>
                <a:latin typeface="Aharoni"/>
                <a:cs typeface="Aharoni"/>
              </a:rPr>
              <a:t>8. Planning a shooting</a:t>
            </a:r>
            <a:endParaRPr lang="en-GB" sz="42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87576E-4FB7-1A5C-0476-B447297A329B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Floor plan</a:t>
            </a:r>
            <a:endParaRPr lang="en-GB" dirty="0">
              <a:solidFill>
                <a:schemeClr val="accent4"/>
              </a:solidFill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7639306" y="4337349"/>
            <a:ext cx="767395" cy="636577"/>
            <a:chOff x="7128000" y="4705516"/>
            <a:chExt cx="581777" cy="482601"/>
          </a:xfrm>
        </p:grpSpPr>
        <p:sp>
          <p:nvSpPr>
            <p:cNvPr id="10" name="Círculo">
              <a:extLst>
                <a:ext uri="{FF2B5EF4-FFF2-40B4-BE49-F238E27FC236}">
                  <a16:creationId xmlns:a16="http://schemas.microsoft.com/office/drawing/2014/main" id="{7B55CDEB-0A2D-4DC3-882A-6AB330AFC95B}"/>
                </a:ext>
              </a:extLst>
            </p:cNvPr>
            <p:cNvSpPr/>
            <p:nvPr/>
          </p:nvSpPr>
          <p:spPr>
            <a:xfrm>
              <a:off x="7227177" y="4705516"/>
              <a:ext cx="482600" cy="482601"/>
            </a:xfrm>
            <a:prstGeom prst="ellipse">
              <a:avLst/>
            </a:prstGeom>
            <a:solidFill>
              <a:schemeClr val="accent4"/>
            </a:solidFill>
            <a:ln w="12700"/>
          </p:spPr>
          <p:txBody>
            <a:bodyPr lIns="50800" tIns="50800" rIns="50800" bIns="50800" anchor="ctr"/>
            <a:lstStyle/>
            <a:p>
              <a:endParaRPr dirty="0"/>
            </a:p>
          </p:txBody>
        </p:sp>
        <p:sp>
          <p:nvSpPr>
            <p:cNvPr id="11" name="Flecha doble">
              <a:extLst>
                <a:ext uri="{FF2B5EF4-FFF2-40B4-BE49-F238E27FC236}">
                  <a16:creationId xmlns:a16="http://schemas.microsoft.com/office/drawing/2014/main" id="{C16F6701-CDBE-39D2-D6D8-AAFC9083539A}"/>
                </a:ext>
              </a:extLst>
            </p:cNvPr>
            <p:cNvSpPr/>
            <p:nvPr/>
          </p:nvSpPr>
          <p:spPr>
            <a:xfrm>
              <a:off x="7128000" y="4776952"/>
              <a:ext cx="333152" cy="333153"/>
            </a:xfrm>
            <a:prstGeom prst="leftRightArrow">
              <a:avLst>
                <a:gd name="adj1" fmla="val 32000"/>
                <a:gd name="adj2" fmla="val 115789"/>
              </a:avLst>
            </a:prstGeom>
            <a:solidFill>
              <a:schemeClr val="accent4"/>
            </a:solidFill>
            <a:ln w="12700"/>
          </p:spPr>
          <p:txBody>
            <a:bodyPr lIns="50800" tIns="50800" rIns="50800" bIns="50800" anchor="ctr"/>
            <a:lstStyle/>
            <a:p>
              <a:endParaRPr dirty="0"/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3464279" y="4437219"/>
            <a:ext cx="1020937" cy="434442"/>
            <a:chOff x="4217580" y="4776952"/>
            <a:chExt cx="773992" cy="329359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B8A23C91-CD57-36E9-218F-0E81CC9842E6}"/>
                </a:ext>
              </a:extLst>
            </p:cNvPr>
            <p:cNvSpPr/>
            <p:nvPr/>
          </p:nvSpPr>
          <p:spPr>
            <a:xfrm>
              <a:off x="4217580" y="4776952"/>
              <a:ext cx="677677" cy="32935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3" name="Triángulo isósceles 12">
              <a:extLst>
                <a:ext uri="{FF2B5EF4-FFF2-40B4-BE49-F238E27FC236}">
                  <a16:creationId xmlns:a16="http://schemas.microsoft.com/office/drawing/2014/main" id="{DDDA8404-02AB-779C-7640-1C40F725EE98}"/>
                </a:ext>
              </a:extLst>
            </p:cNvPr>
            <p:cNvSpPr/>
            <p:nvPr/>
          </p:nvSpPr>
          <p:spPr>
            <a:xfrm rot="16200000">
              <a:off x="4766454" y="4814446"/>
              <a:ext cx="213514" cy="236723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5D3E5E9-953E-07D5-C745-33D14AC8FFBB}"/>
              </a:ext>
            </a:extLst>
          </p:cNvPr>
          <p:cNvSpPr txBox="1"/>
          <p:nvPr/>
        </p:nvSpPr>
        <p:spPr>
          <a:xfrm>
            <a:off x="622627" y="1848632"/>
            <a:ext cx="1121789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Physical space is drown from a </a:t>
            </a:r>
            <a:r>
              <a:rPr lang="en-GB" sz="2400" dirty="0" err="1">
                <a:solidFill>
                  <a:srgbClr val="002060"/>
                </a:solidFill>
                <a:latin typeface="Aharoni"/>
                <a:cs typeface="Aharoni"/>
              </a:rPr>
              <a:t>zenithal</a:t>
            </a: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 position.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Very useful to situate characters, cameras, and axis of action.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0DCAB205-F463-B33A-4F56-C944AAECF900}"/>
              </a:ext>
            </a:extLst>
          </p:cNvPr>
          <p:cNvSpPr/>
          <p:nvPr/>
        </p:nvSpPr>
        <p:spPr>
          <a:xfrm>
            <a:off x="2797952" y="3058841"/>
            <a:ext cx="6596096" cy="293498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17" name="Grupo 16"/>
          <p:cNvGrpSpPr/>
          <p:nvPr/>
        </p:nvGrpSpPr>
        <p:grpSpPr>
          <a:xfrm rot="19827209">
            <a:off x="6272310" y="5197405"/>
            <a:ext cx="1020937" cy="434442"/>
            <a:chOff x="4217580" y="4776952"/>
            <a:chExt cx="773992" cy="329359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B8A23C91-CD57-36E9-218F-0E81CC9842E6}"/>
                </a:ext>
              </a:extLst>
            </p:cNvPr>
            <p:cNvSpPr/>
            <p:nvPr/>
          </p:nvSpPr>
          <p:spPr>
            <a:xfrm>
              <a:off x="4217580" y="4776952"/>
              <a:ext cx="677677" cy="32935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9" name="Triángulo isósceles 18">
              <a:extLst>
                <a:ext uri="{FF2B5EF4-FFF2-40B4-BE49-F238E27FC236}">
                  <a16:creationId xmlns:a16="http://schemas.microsoft.com/office/drawing/2014/main" id="{DDDA8404-02AB-779C-7640-1C40F725EE98}"/>
                </a:ext>
              </a:extLst>
            </p:cNvPr>
            <p:cNvSpPr/>
            <p:nvPr/>
          </p:nvSpPr>
          <p:spPr>
            <a:xfrm rot="16200000">
              <a:off x="4766454" y="4814446"/>
              <a:ext cx="213514" cy="236723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20" name="CuadroTexto 19"/>
          <p:cNvSpPr txBox="1"/>
          <p:nvPr/>
        </p:nvSpPr>
        <p:spPr>
          <a:xfrm>
            <a:off x="3552404" y="4468210"/>
            <a:ext cx="717642" cy="378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6367660" y="5263360"/>
            <a:ext cx="717642" cy="378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2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62362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E096155-5FE7-54F6-A4DB-421E4A7A3903}"/>
              </a:ext>
            </a:extLst>
          </p:cNvPr>
          <p:cNvSpPr txBox="1"/>
          <p:nvPr/>
        </p:nvSpPr>
        <p:spPr>
          <a:xfrm>
            <a:off x="3838671" y="403519"/>
            <a:ext cx="391109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14350" indent="-514350">
              <a:buAutoNum type="arabicPeriod"/>
            </a:pPr>
            <a:r>
              <a:rPr lang="en-GB" sz="5400" dirty="0">
                <a:solidFill>
                  <a:srgbClr val="002060"/>
                </a:solidFill>
                <a:latin typeface="Aharoni"/>
                <a:cs typeface="Aharoni"/>
              </a:rPr>
              <a:t>Shots</a:t>
            </a:r>
            <a:endParaRPr lang="en-GB" sz="54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65229B-8FD7-0432-3293-5AF13E312341}"/>
              </a:ext>
            </a:extLst>
          </p:cNvPr>
          <p:cNvSpPr txBox="1"/>
          <p:nvPr/>
        </p:nvSpPr>
        <p:spPr>
          <a:xfrm>
            <a:off x="2524408" y="2831524"/>
            <a:ext cx="632988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5400" dirty="0">
                <a:solidFill>
                  <a:srgbClr val="002060"/>
                </a:solidFill>
                <a:latin typeface="Aharoni"/>
                <a:cs typeface="Aharoni"/>
              </a:rPr>
              <a:t>Wide and closed</a:t>
            </a:r>
            <a:endParaRPr lang="en-GB" sz="54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056755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B726076-1F6E-22AE-FC0B-D33DCEEAF00A}"/>
              </a:ext>
            </a:extLst>
          </p:cNvPr>
          <p:cNvSpPr txBox="1"/>
          <p:nvPr/>
        </p:nvSpPr>
        <p:spPr>
          <a:xfrm>
            <a:off x="1918165" y="243663"/>
            <a:ext cx="677539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200" dirty="0">
                <a:solidFill>
                  <a:srgbClr val="002060"/>
                </a:solidFill>
                <a:latin typeface="Aharoni"/>
                <a:cs typeface="Aharoni"/>
              </a:rPr>
              <a:t>8. Planning a shooting</a:t>
            </a:r>
            <a:endParaRPr lang="en-GB" sz="42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87576E-4FB7-1A5C-0476-B447297A329B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Storyboard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5D3E5E9-953E-07D5-C745-33D14AC8FFBB}"/>
              </a:ext>
            </a:extLst>
          </p:cNvPr>
          <p:cNvSpPr txBox="1"/>
          <p:nvPr/>
        </p:nvSpPr>
        <p:spPr>
          <a:xfrm>
            <a:off x="579637" y="1720010"/>
            <a:ext cx="1121789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Very simple scratch of every shot.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Very useful to clarify positions and continuity between shots.</a:t>
            </a:r>
          </a:p>
        </p:txBody>
      </p:sp>
      <p:pic>
        <p:nvPicPr>
          <p:cNvPr id="1026" name="Picture 2" descr="Mariano Espinosa.: Ejercicios de storyboard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011" y="2551007"/>
            <a:ext cx="5289978" cy="384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714644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9F3E977-DEBC-E124-EB5A-F1C774070474}"/>
              </a:ext>
            </a:extLst>
          </p:cNvPr>
          <p:cNvSpPr txBox="1"/>
          <p:nvPr/>
        </p:nvSpPr>
        <p:spPr>
          <a:xfrm>
            <a:off x="75136" y="1713049"/>
            <a:ext cx="1207325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In groups, you must complete both the technical script and the storyboard of your story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B726076-1F6E-22AE-FC0B-D33DCEEAF00A}"/>
              </a:ext>
            </a:extLst>
          </p:cNvPr>
          <p:cNvSpPr txBox="1"/>
          <p:nvPr/>
        </p:nvSpPr>
        <p:spPr>
          <a:xfrm>
            <a:off x="2242764" y="214019"/>
            <a:ext cx="636931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dirty="0">
                <a:solidFill>
                  <a:srgbClr val="002060"/>
                </a:solidFill>
                <a:latin typeface="Aharoni"/>
                <a:cs typeface="Aharoni"/>
              </a:rPr>
              <a:t>Activity part 2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53529BF-9590-7BAA-5B74-EAD8EE4B8F1D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Creating a 3/5 shots story</a:t>
            </a:r>
            <a:endParaRPr lang="en-GB" sz="3200" dirty="0">
              <a:solidFill>
                <a:schemeClr val="accent4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3" name="Picture 2" descr="Technical Script (Film) | A technical script is used to esta… | Flickr">
            <a:extLst>
              <a:ext uri="{FF2B5EF4-FFF2-40B4-BE49-F238E27FC236}">
                <a16:creationId xmlns:a16="http://schemas.microsoft.com/office/drawing/2014/main" id="{001E1678-36CE-E66B-1839-DB983401C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22" y="2279092"/>
            <a:ext cx="4459183" cy="373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ariano Espinosa.: Ejercicios de storyboard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851" y="2167551"/>
            <a:ext cx="5289978" cy="384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5728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B726076-1F6E-22AE-FC0B-D33DCEEAF00A}"/>
              </a:ext>
            </a:extLst>
          </p:cNvPr>
          <p:cNvSpPr txBox="1"/>
          <p:nvPr/>
        </p:nvSpPr>
        <p:spPr>
          <a:xfrm>
            <a:off x="1918165" y="243663"/>
            <a:ext cx="677539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200" dirty="0">
                <a:solidFill>
                  <a:srgbClr val="002060"/>
                </a:solidFill>
                <a:latin typeface="Aharoni"/>
                <a:cs typeface="Aharoni"/>
              </a:rPr>
              <a:t>8. Planning a shooting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87576E-4FB7-1A5C-0476-B447297A329B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Camera info</a:t>
            </a:r>
            <a:endParaRPr lang="en-GB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5D3E5E9-953E-07D5-C745-33D14AC8FFBB}"/>
              </a:ext>
            </a:extLst>
          </p:cNvPr>
          <p:cNvSpPr txBox="1"/>
          <p:nvPr/>
        </p:nvSpPr>
        <p:spPr>
          <a:xfrm>
            <a:off x="579637" y="2039000"/>
            <a:ext cx="11217895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Record the shots and takes made.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It must include: archive name, shot number, take number, take value (good, bad, reserve) and any other important observation. 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3F3C83CE-A578-D37A-60B4-FE2C93B698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377887"/>
              </p:ext>
            </p:extLst>
          </p:nvPr>
        </p:nvGraphicFramePr>
        <p:xfrm>
          <a:off x="487053" y="3655868"/>
          <a:ext cx="11217893" cy="88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8221">
                  <a:extLst>
                    <a:ext uri="{9D8B030D-6E8A-4147-A177-3AD203B41FA5}">
                      <a16:colId xmlns:a16="http://schemas.microsoft.com/office/drawing/2014/main" val="2265424478"/>
                    </a:ext>
                  </a:extLst>
                </a:gridCol>
                <a:gridCol w="1866952">
                  <a:extLst>
                    <a:ext uri="{9D8B030D-6E8A-4147-A177-3AD203B41FA5}">
                      <a16:colId xmlns:a16="http://schemas.microsoft.com/office/drawing/2014/main" val="1497985513"/>
                    </a:ext>
                  </a:extLst>
                </a:gridCol>
                <a:gridCol w="1294646">
                  <a:extLst>
                    <a:ext uri="{9D8B030D-6E8A-4147-A177-3AD203B41FA5}">
                      <a16:colId xmlns:a16="http://schemas.microsoft.com/office/drawing/2014/main" val="4165209072"/>
                    </a:ext>
                  </a:extLst>
                </a:gridCol>
                <a:gridCol w="1258432">
                  <a:extLst>
                    <a:ext uri="{9D8B030D-6E8A-4147-A177-3AD203B41FA5}">
                      <a16:colId xmlns:a16="http://schemas.microsoft.com/office/drawing/2014/main" val="534100117"/>
                    </a:ext>
                  </a:extLst>
                </a:gridCol>
                <a:gridCol w="751437">
                  <a:extLst>
                    <a:ext uri="{9D8B030D-6E8A-4147-A177-3AD203B41FA5}">
                      <a16:colId xmlns:a16="http://schemas.microsoft.com/office/drawing/2014/main" val="174464410"/>
                    </a:ext>
                  </a:extLst>
                </a:gridCol>
                <a:gridCol w="1013988">
                  <a:extLst>
                    <a:ext uri="{9D8B030D-6E8A-4147-A177-3AD203B41FA5}">
                      <a16:colId xmlns:a16="http://schemas.microsoft.com/office/drawing/2014/main" val="3605267707"/>
                    </a:ext>
                  </a:extLst>
                </a:gridCol>
                <a:gridCol w="1110153">
                  <a:extLst>
                    <a:ext uri="{9D8B030D-6E8A-4147-A177-3AD203B41FA5}">
                      <a16:colId xmlns:a16="http://schemas.microsoft.com/office/drawing/2014/main" val="2689980561"/>
                    </a:ext>
                  </a:extLst>
                </a:gridCol>
                <a:gridCol w="2204064">
                  <a:extLst>
                    <a:ext uri="{9D8B030D-6E8A-4147-A177-3AD203B41FA5}">
                      <a16:colId xmlns:a16="http://schemas.microsoft.com/office/drawing/2014/main" val="27037420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Archive name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400" dirty="0"/>
                        <a:t>Secuence Number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400" dirty="0"/>
                        <a:t>Shot Number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400" dirty="0"/>
                        <a:t>Take Number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400" dirty="0"/>
                        <a:t>Good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400" dirty="0"/>
                        <a:t>Bad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400" dirty="0"/>
                        <a:t>Reserve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400" dirty="0"/>
                        <a:t>Observations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006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896221"/>
                  </a:ext>
                </a:extLst>
              </a:tr>
            </a:tbl>
          </a:graphicData>
        </a:graphic>
      </p:graphicFrame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902729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5EACBAD-B1FA-F02F-2F13-2E613FEF3FE4}"/>
              </a:ext>
            </a:extLst>
          </p:cNvPr>
          <p:cNvSpPr txBox="1"/>
          <p:nvPr/>
        </p:nvSpPr>
        <p:spPr>
          <a:xfrm>
            <a:off x="579637" y="1693487"/>
            <a:ext cx="11217895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Using a mobile device: take an orientation (horizontal or vertical) and respect it along the shooting.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If it is possible, use </a:t>
            </a:r>
            <a:r>
              <a:rPr lang="en-GB" sz="2400" dirty="0" err="1">
                <a:solidFill>
                  <a:srgbClr val="002060"/>
                </a:solidFill>
                <a:latin typeface="Aharoni"/>
                <a:cs typeface="Aharoni"/>
              </a:rPr>
              <a:t>4K</a:t>
            </a: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 resolution. This will allow you to resize the images in case you need 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Decide which frame rate (fps) you will use and respect it along the process. Our recommendation is </a:t>
            </a:r>
            <a:r>
              <a:rPr lang="en-GB" sz="2400" dirty="0" err="1">
                <a:solidFill>
                  <a:srgbClr val="002060"/>
                </a:solidFill>
                <a:latin typeface="Aharoni"/>
                <a:cs typeface="Aharoni"/>
              </a:rPr>
              <a:t>30fps</a:t>
            </a: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Aharoni"/>
              <a:cs typeface="Aharoni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887576E-4FB7-1A5C-0476-B447297A329B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Camera configuration</a:t>
            </a:r>
            <a:endParaRPr lang="en-GB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B726076-1F6E-22AE-FC0B-D33DCEEAF00A}"/>
              </a:ext>
            </a:extLst>
          </p:cNvPr>
          <p:cNvSpPr txBox="1"/>
          <p:nvPr/>
        </p:nvSpPr>
        <p:spPr>
          <a:xfrm>
            <a:off x="1918165" y="243663"/>
            <a:ext cx="677539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200" dirty="0">
                <a:solidFill>
                  <a:srgbClr val="002060"/>
                </a:solidFill>
                <a:latin typeface="Aharoni"/>
                <a:cs typeface="Aharoni"/>
              </a:rPr>
              <a:t>8. Planning a shooting</a:t>
            </a:r>
          </a:p>
        </p:txBody>
      </p:sp>
    </p:spTree>
    <p:extLst>
      <p:ext uri="{BB962C8B-B14F-4D97-AF65-F5344CB8AC3E}">
        <p14:creationId xmlns:p14="http://schemas.microsoft.com/office/powerpoint/2010/main" val="41111706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5EACBAD-B1FA-F02F-2F13-2E613FEF3FE4}"/>
              </a:ext>
            </a:extLst>
          </p:cNvPr>
          <p:cNvSpPr txBox="1"/>
          <p:nvPr/>
        </p:nvSpPr>
        <p:spPr>
          <a:xfrm>
            <a:off x="579637" y="1693487"/>
            <a:ext cx="11217895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For closest shots, where camera mic is near to the sound, mobile mic could be fine if you are in a quiet space.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For wide shots and noisy spaces, you will need creativity: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Hide another mobile in the scene, closer to the voices and use its sounds.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This process makes more complex the shooting and requires to synchronize the two cameras. This could be made by clap technique.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Aharoni"/>
              <a:cs typeface="Aharoni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887576E-4FB7-1A5C-0476-B447297A329B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Sound configuration</a:t>
            </a:r>
            <a:endParaRPr lang="en-GB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B726076-1F6E-22AE-FC0B-D33DCEEAF00A}"/>
              </a:ext>
            </a:extLst>
          </p:cNvPr>
          <p:cNvSpPr txBox="1"/>
          <p:nvPr/>
        </p:nvSpPr>
        <p:spPr>
          <a:xfrm>
            <a:off x="1918165" y="243663"/>
            <a:ext cx="677539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200" dirty="0">
                <a:solidFill>
                  <a:srgbClr val="002060"/>
                </a:solidFill>
                <a:latin typeface="Aharoni"/>
                <a:cs typeface="Aharoni"/>
              </a:rPr>
              <a:t>8. Planning a shooting</a:t>
            </a:r>
          </a:p>
        </p:txBody>
      </p:sp>
    </p:spTree>
    <p:extLst>
      <p:ext uri="{BB962C8B-B14F-4D97-AF65-F5344CB8AC3E}">
        <p14:creationId xmlns:p14="http://schemas.microsoft.com/office/powerpoint/2010/main" val="29983933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B726076-1F6E-22AE-FC0B-D33DCEEAF00A}"/>
              </a:ext>
            </a:extLst>
          </p:cNvPr>
          <p:cNvSpPr txBox="1"/>
          <p:nvPr/>
        </p:nvSpPr>
        <p:spPr>
          <a:xfrm>
            <a:off x="1918165" y="243663"/>
            <a:ext cx="677539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200" dirty="0">
                <a:solidFill>
                  <a:srgbClr val="002060"/>
                </a:solidFill>
                <a:latin typeface="Aharoni"/>
                <a:cs typeface="Aharoni"/>
              </a:rPr>
              <a:t>8. Planning a shooting</a:t>
            </a:r>
            <a:endParaRPr lang="en-GB" sz="42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87576E-4FB7-1A5C-0476-B447297A329B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Advices</a:t>
            </a:r>
            <a:endParaRPr lang="en-GB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5D3E5E9-953E-07D5-C745-33D14AC8FFBB}"/>
              </a:ext>
            </a:extLst>
          </p:cNvPr>
          <p:cNvSpPr txBox="1"/>
          <p:nvPr/>
        </p:nvSpPr>
        <p:spPr>
          <a:xfrm>
            <a:off x="579637" y="2039000"/>
            <a:ext cx="11217895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Everybody must have a mission. </a:t>
            </a:r>
            <a:endParaRPr lang="en-GB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At the beginning and the end of every take, at least 3 seconds are mandatory. They must be in silence and the actors must keep in their characters.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Before every take, this mantra must be repeated: “Silence… Recording… 5 and action…”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9783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9F3E977-DEBC-E124-EB5A-F1C774070474}"/>
              </a:ext>
            </a:extLst>
          </p:cNvPr>
          <p:cNvSpPr txBox="1"/>
          <p:nvPr/>
        </p:nvSpPr>
        <p:spPr>
          <a:xfrm>
            <a:off x="1511622" y="3146995"/>
            <a:ext cx="9394179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Aharoni"/>
                <a:cs typeface="Aharoni"/>
              </a:rPr>
              <a:t>Record the shots of your story, covering the camera info document.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B726076-1F6E-22AE-FC0B-D33DCEEAF00A}"/>
              </a:ext>
            </a:extLst>
          </p:cNvPr>
          <p:cNvSpPr txBox="1"/>
          <p:nvPr/>
        </p:nvSpPr>
        <p:spPr>
          <a:xfrm>
            <a:off x="2242764" y="214019"/>
            <a:ext cx="636931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dirty="0">
                <a:solidFill>
                  <a:srgbClr val="002060"/>
                </a:solidFill>
                <a:latin typeface="Aharoni"/>
                <a:cs typeface="Aharoni"/>
              </a:rPr>
              <a:t>Activity part 3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53529BF-9590-7BAA-5B74-EAD8EE4B8F1D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Creating a 3/5 shots story</a:t>
            </a:r>
            <a:endParaRPr lang="en-GB" sz="3200" dirty="0">
              <a:solidFill>
                <a:schemeClr val="accent4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60432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BE73F3A-20B0-9062-BA31-43496E9A22C1}"/>
              </a:ext>
            </a:extLst>
          </p:cNvPr>
          <p:cNvSpPr txBox="1"/>
          <p:nvPr/>
        </p:nvSpPr>
        <p:spPr>
          <a:xfrm>
            <a:off x="1040524" y="2628813"/>
            <a:ext cx="10806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 can we manage a film shooting?</a:t>
            </a:r>
          </a:p>
          <a:p>
            <a:r>
              <a:rPr lang="en-GB" sz="36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Tips and advices to understand and organize it.</a:t>
            </a:r>
          </a:p>
        </p:txBody>
      </p:sp>
    </p:spTree>
    <p:extLst>
      <p:ext uri="{BB962C8B-B14F-4D97-AF65-F5344CB8AC3E}">
        <p14:creationId xmlns:p14="http://schemas.microsoft.com/office/powerpoint/2010/main" val="8062319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3"/>
            <a:ext cx="6781800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666" y="1870303"/>
            <a:ext cx="1454360" cy="291743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976" y="1969247"/>
            <a:ext cx="1478906" cy="292966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36336"/>
            <a:ext cx="5468538" cy="1508913"/>
          </a:xfrm>
          <a:prstGeom prst="rect">
            <a:avLst/>
          </a:prstGeom>
        </p:spPr>
      </p:pic>
      <p:pic>
        <p:nvPicPr>
          <p:cNvPr id="1028" name="Picture 4" descr="Vista previa de imag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7" y="6461300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6864428" y="4794469"/>
            <a:ext cx="6096000" cy="1569660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 fontAlgn="base"/>
            <a:r>
              <a:rPr lang="en-US" sz="1200" b="1" dirty="0">
                <a:solidFill>
                  <a:srgbClr val="333333"/>
                </a:solidFill>
                <a:latin typeface="+mj-lt"/>
              </a:rPr>
              <a:t>Pablo Fernández Pena</a:t>
            </a:r>
          </a:p>
          <a:p>
            <a:pPr fontAlgn="base"/>
            <a:r>
              <a:rPr lang="en-US" sz="1200" i="1" dirty="0">
                <a:solidFill>
                  <a:srgbClr val="333333"/>
                </a:solidFill>
                <a:latin typeface="+mj-lt"/>
              </a:rPr>
              <a:t>Audiovisual technician - CUFIE</a:t>
            </a:r>
            <a:endParaRPr lang="en-US" sz="1200" dirty="0">
              <a:solidFill>
                <a:srgbClr val="000000"/>
              </a:solidFill>
              <a:latin typeface="+mj-lt"/>
            </a:endParaRPr>
          </a:p>
          <a:p>
            <a:r>
              <a:rPr lang="en-US" sz="1200" i="1" dirty="0">
                <a:solidFill>
                  <a:srgbClr val="333333"/>
                </a:solidFill>
                <a:latin typeface="+mj-lt"/>
              </a:rPr>
              <a:t>PTXAS UDC</a:t>
            </a:r>
            <a:endParaRPr lang="en-US" dirty="0"/>
          </a:p>
          <a:p>
            <a:pPr fontAlgn="base"/>
            <a:r>
              <a:rPr lang="en-US" sz="1200" b="1" dirty="0">
                <a:solidFill>
                  <a:srgbClr val="333333"/>
                </a:solidFill>
                <a:latin typeface="+mj-lt"/>
              </a:rPr>
              <a:t>Manuel García Torre</a:t>
            </a:r>
          </a:p>
          <a:p>
            <a:pPr fontAlgn="base"/>
            <a:r>
              <a:rPr lang="en-US" sz="1200" i="1" dirty="0">
                <a:solidFill>
                  <a:srgbClr val="FF0000"/>
                </a:solidFill>
                <a:latin typeface="+mj-lt"/>
              </a:rPr>
              <a:t>PhD, Lecturer</a:t>
            </a:r>
          </a:p>
          <a:p>
            <a:pPr fontAlgn="base"/>
            <a:r>
              <a:rPr lang="en-US" sz="1200" i="1" dirty="0">
                <a:solidFill>
                  <a:srgbClr val="FF0000"/>
                </a:solidFill>
                <a:latin typeface="+mj-lt"/>
              </a:rPr>
              <a:t>Coordinator of the E-Learning Unit (CUFIE)</a:t>
            </a:r>
          </a:p>
          <a:p>
            <a:pPr fontAlgn="base"/>
            <a:r>
              <a:rPr lang="en-US" sz="1200" dirty="0">
                <a:solidFill>
                  <a:srgbClr val="FF0000"/>
                </a:solidFill>
                <a:latin typeface="+mj-lt"/>
              </a:rPr>
              <a:t>Department of Sociology and Communication Sciences</a:t>
            </a:r>
          </a:p>
          <a:p>
            <a:pPr fontAlgn="base"/>
            <a:r>
              <a:rPr lang="en-US" sz="1200" dirty="0">
                <a:solidFill>
                  <a:srgbClr val="FF0000"/>
                </a:solidFill>
                <a:latin typeface="+mj-lt"/>
              </a:rPr>
              <a:t>Faculty of Communication Sciences, University of A Coruña</a:t>
            </a:r>
            <a:endParaRPr lang="en-US" sz="1200" b="0" i="0" dirty="0">
              <a:solidFill>
                <a:srgbClr val="FF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0025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E096155-5FE7-54F6-A4DB-421E4A7A3903}"/>
              </a:ext>
            </a:extLst>
          </p:cNvPr>
          <p:cNvSpPr txBox="1"/>
          <p:nvPr/>
        </p:nvSpPr>
        <p:spPr>
          <a:xfrm>
            <a:off x="1040524" y="1918072"/>
            <a:ext cx="10873607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-To show where the action is (location shot).</a:t>
            </a:r>
          </a:p>
          <a:p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-Very useful for showing large movements.</a:t>
            </a:r>
          </a:p>
          <a:p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-To clarify the characters' positions.</a:t>
            </a:r>
          </a:p>
          <a:p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-To create a certain atmosphere.</a:t>
            </a:r>
          </a:p>
          <a:p>
            <a:endParaRPr lang="en-GB" sz="2800" dirty="0">
              <a:solidFill>
                <a:srgbClr val="002060"/>
              </a:solidFill>
              <a:latin typeface="Aharoni"/>
              <a:cs typeface="Aharoni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FC994C2-5601-9527-D8EC-09905DC91CB7}"/>
              </a:ext>
            </a:extLst>
          </p:cNvPr>
          <p:cNvSpPr txBox="1"/>
          <p:nvPr/>
        </p:nvSpPr>
        <p:spPr>
          <a:xfrm>
            <a:off x="2638888" y="403519"/>
            <a:ext cx="636931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14350" indent="-514350">
              <a:buAutoNum type="arabicPeriod"/>
            </a:pPr>
            <a:r>
              <a:rPr lang="en-GB" sz="5400" dirty="0">
                <a:solidFill>
                  <a:srgbClr val="002060"/>
                </a:solidFill>
                <a:latin typeface="Aharoni"/>
                <a:cs typeface="Aharoni"/>
              </a:rPr>
              <a:t>Wide shots</a:t>
            </a:r>
            <a:endParaRPr lang="en-GB" dirty="0"/>
          </a:p>
        </p:txBody>
      </p:sp>
      <p:pic>
        <p:nvPicPr>
          <p:cNvPr id="10" name="Picture 2" descr="El gran plano general: epopeya visual western | Blog de CPA Online">
            <a:extLst>
              <a:ext uri="{FF2B5EF4-FFF2-40B4-BE49-F238E27FC236}">
                <a16:creationId xmlns:a16="http://schemas.microsoft.com/office/drawing/2014/main" id="{FF3279A0-D963-42A7-9042-FBF4DE007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377" y="3867607"/>
            <a:ext cx="6054697" cy="228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53606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E096155-5FE7-54F6-A4DB-421E4A7A3903}"/>
              </a:ext>
            </a:extLst>
          </p:cNvPr>
          <p:cNvSpPr txBox="1"/>
          <p:nvPr/>
        </p:nvSpPr>
        <p:spPr>
          <a:xfrm>
            <a:off x="941165" y="2478647"/>
            <a:ext cx="10873607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-To show details</a:t>
            </a:r>
          </a:p>
          <a:p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-To create empathy</a:t>
            </a:r>
          </a:p>
          <a:p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-To show the characters' reactions</a:t>
            </a:r>
          </a:p>
          <a:p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-To heighten the drama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FC994C2-5601-9527-D8EC-09905DC91CB7}"/>
              </a:ext>
            </a:extLst>
          </p:cNvPr>
          <p:cNvSpPr txBox="1"/>
          <p:nvPr/>
        </p:nvSpPr>
        <p:spPr>
          <a:xfrm>
            <a:off x="2638888" y="403519"/>
            <a:ext cx="636931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14350" indent="-514350">
              <a:buAutoNum type="arabicPeriod"/>
            </a:pPr>
            <a:r>
              <a:rPr lang="en-GB" sz="5400" dirty="0">
                <a:solidFill>
                  <a:srgbClr val="002060"/>
                </a:solidFill>
                <a:latin typeface="Aharoni"/>
                <a:cs typeface="Aharoni"/>
              </a:rPr>
              <a:t>Closed shots</a:t>
            </a:r>
            <a:endParaRPr lang="en-GB" sz="54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Picture 4" descr="Plano a plano: una historia de cine (narrada desde un teléfono móvil)">
            <a:extLst>
              <a:ext uri="{FF2B5EF4-FFF2-40B4-BE49-F238E27FC236}">
                <a16:creationId xmlns:a16="http://schemas.microsoft.com/office/drawing/2014/main" id="{E251063E-22A8-88CA-01DB-A6AF9084B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002" y="1772500"/>
            <a:ext cx="3842965" cy="33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3400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E096155-5FE7-54F6-A4DB-421E4A7A3903}"/>
              </a:ext>
            </a:extLst>
          </p:cNvPr>
          <p:cNvSpPr txBox="1"/>
          <p:nvPr/>
        </p:nvSpPr>
        <p:spPr>
          <a:xfrm>
            <a:off x="1318392" y="1918072"/>
            <a:ext cx="6693925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-Big long shot*</a:t>
            </a:r>
          </a:p>
          <a:p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-Long shot*</a:t>
            </a:r>
          </a:p>
          <a:p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-Full shot</a:t>
            </a:r>
          </a:p>
          <a:p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-American/western shot</a:t>
            </a:r>
            <a:endParaRPr lang="en-GB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-Medium shot</a:t>
            </a:r>
          </a:p>
          <a:p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-Close up</a:t>
            </a:r>
          </a:p>
          <a:p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-Big close up</a:t>
            </a:r>
          </a:p>
          <a:p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-Detail shot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FC994C2-5601-9527-D8EC-09905DC91CB7}"/>
              </a:ext>
            </a:extLst>
          </p:cNvPr>
          <p:cNvSpPr txBox="1"/>
          <p:nvPr/>
        </p:nvSpPr>
        <p:spPr>
          <a:xfrm>
            <a:off x="2638888" y="403519"/>
            <a:ext cx="636931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14350" indent="-514350">
              <a:buAutoNum type="arabicPeriod"/>
            </a:pPr>
            <a:r>
              <a:rPr lang="en-GB" sz="5400" dirty="0">
                <a:solidFill>
                  <a:srgbClr val="002060"/>
                </a:solidFill>
                <a:latin typeface="Aharoni"/>
                <a:cs typeface="Aharoni"/>
              </a:rPr>
              <a:t>Shot scale</a:t>
            </a:r>
            <a:endParaRPr lang="en-GB" sz="54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A3C7259-6C81-F411-6875-B910F7148AF8}"/>
              </a:ext>
            </a:extLst>
          </p:cNvPr>
          <p:cNvSpPr txBox="1"/>
          <p:nvPr/>
        </p:nvSpPr>
        <p:spPr>
          <a:xfrm>
            <a:off x="1753548" y="5573187"/>
            <a:ext cx="3347122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haroni"/>
                <a:cs typeface="Aharoni"/>
              </a:rPr>
              <a:t>*Opening/closing shots</a:t>
            </a:r>
            <a:endParaRPr lang="en-GB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FC994C2-5601-9527-D8EC-09905DC91CB7}"/>
              </a:ext>
            </a:extLst>
          </p:cNvPr>
          <p:cNvSpPr txBox="1"/>
          <p:nvPr/>
        </p:nvSpPr>
        <p:spPr>
          <a:xfrm>
            <a:off x="3459957" y="1147433"/>
            <a:ext cx="527208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Human being as a reference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3200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4835495"/>
            <a:ext cx="921774" cy="1849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29" y="4776952"/>
            <a:ext cx="1050521" cy="2081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4" y="107908"/>
            <a:ext cx="3579925" cy="987795"/>
          </a:xfrm>
          <a:prstGeom prst="rect">
            <a:avLst/>
          </a:prstGeom>
        </p:spPr>
      </p:pic>
      <p:pic>
        <p:nvPicPr>
          <p:cNvPr id="7" name="Picture 4" descr="Vista previa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9" y="6414005"/>
            <a:ext cx="50006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FC994C2-5601-9527-D8EC-09905DC91CB7}"/>
              </a:ext>
            </a:extLst>
          </p:cNvPr>
          <p:cNvSpPr txBox="1"/>
          <p:nvPr/>
        </p:nvSpPr>
        <p:spPr>
          <a:xfrm>
            <a:off x="2242764" y="107908"/>
            <a:ext cx="636931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14350" indent="-514350" algn="ctr">
              <a:buAutoNum type="arabicPeriod"/>
            </a:pPr>
            <a:r>
              <a:rPr lang="en-GB" sz="4400" dirty="0">
                <a:solidFill>
                  <a:srgbClr val="002060"/>
                </a:solidFill>
                <a:latin typeface="Aharoni"/>
                <a:cs typeface="Aharoni"/>
              </a:rPr>
              <a:t>Shot scale</a:t>
            </a:r>
            <a:endParaRPr lang="en-GB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2B668AF-DDFC-6247-0844-946F159D72B2}"/>
              </a:ext>
            </a:extLst>
          </p:cNvPr>
          <p:cNvSpPr txBox="1"/>
          <p:nvPr/>
        </p:nvSpPr>
        <p:spPr>
          <a:xfrm>
            <a:off x="2242764" y="803315"/>
            <a:ext cx="6369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accent4"/>
                </a:solidFill>
                <a:latin typeface="Aharoni"/>
                <a:cs typeface="Aharoni"/>
              </a:rPr>
              <a:t>Big long shot</a:t>
            </a:r>
            <a:endParaRPr lang="en-GB" dirty="0">
              <a:solidFill>
                <a:schemeClr val="accent4"/>
              </a:solidFill>
            </a:endParaRPr>
          </a:p>
        </p:txBody>
      </p:sp>
      <p:pic>
        <p:nvPicPr>
          <p:cNvPr id="11" name="Imagen 3" descr="Imagen 3">
            <a:extLst>
              <a:ext uri="{FF2B5EF4-FFF2-40B4-BE49-F238E27FC236}">
                <a16:creationId xmlns:a16="http://schemas.microsoft.com/office/drawing/2014/main" id="{90DD3753-312A-5479-2FF5-666AD5561B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6686" y="1572756"/>
            <a:ext cx="8250150" cy="354669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CuadroTexto 4"/>
          <p:cNvSpPr txBox="1"/>
          <p:nvPr/>
        </p:nvSpPr>
        <p:spPr>
          <a:xfrm>
            <a:off x="1986686" y="5231423"/>
            <a:ext cx="825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Aharoni"/>
                <a:cs typeface="Aharoni"/>
              </a:rPr>
              <a:t>Human figure is a speck of dust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" y="107908"/>
            <a:ext cx="1497724" cy="151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489771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UDC">
      <a:dk1>
        <a:sysClr val="windowText" lastClr="000000"/>
      </a:dk1>
      <a:lt1>
        <a:sysClr val="window" lastClr="FFFFFF"/>
      </a:lt1>
      <a:dk2>
        <a:srgbClr val="C6007E"/>
      </a:dk2>
      <a:lt2>
        <a:srgbClr val="F8F8F8"/>
      </a:lt2>
      <a:accent1>
        <a:srgbClr val="9E0065"/>
      </a:accent1>
      <a:accent2>
        <a:srgbClr val="C6007E"/>
      </a:accent2>
      <a:accent3>
        <a:srgbClr val="636363"/>
      </a:accent3>
      <a:accent4>
        <a:srgbClr val="EFA94A"/>
      </a:accent4>
      <a:accent5>
        <a:srgbClr val="800080"/>
      </a:accent5>
      <a:accent6>
        <a:srgbClr val="181818"/>
      </a:accent6>
      <a:hlink>
        <a:srgbClr val="C6007E"/>
      </a:hlink>
      <a:folHlink>
        <a:srgbClr val="636363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2F3B70A81F550458CD83F36A6CA3A95" ma:contentTypeVersion="12" ma:contentTypeDescription="Crear nuevo documento." ma:contentTypeScope="" ma:versionID="3415b3d31394f1f6385ace8722f024d2">
  <xsd:schema xmlns:xsd="http://www.w3.org/2001/XMLSchema" xmlns:xs="http://www.w3.org/2001/XMLSchema" xmlns:p="http://schemas.microsoft.com/office/2006/metadata/properties" xmlns:ns2="a13b0a52-0a32-4ca0-92d5-18e5740a71c7" xmlns:ns3="c61c331b-63af-4ab5-bd3e-5d6071cf6d6f" targetNamespace="http://schemas.microsoft.com/office/2006/metadata/properties" ma:root="true" ma:fieldsID="8d72df64633b168ec4aa337b16162a6b" ns2:_="" ns3:_="">
    <xsd:import namespace="a13b0a52-0a32-4ca0-92d5-18e5740a71c7"/>
    <xsd:import namespace="c61c331b-63af-4ab5-bd3e-5d6071cf6d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3b0a52-0a32-4ca0-92d5-18e5740a71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fc408bdd-cd0c-4f6d-91f0-56bd57e0e9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1c331b-63af-4ab5-bd3e-5d6071cf6d6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518dd87-3224-4089-a756-aed1e23bd433}" ma:internalName="TaxCatchAll" ma:showField="CatchAllData" ma:web="c61c331b-63af-4ab5-bd3e-5d6071cf6d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13b0a52-0a32-4ca0-92d5-18e5740a71c7">
      <Terms xmlns="http://schemas.microsoft.com/office/infopath/2007/PartnerControls"/>
    </lcf76f155ced4ddcb4097134ff3c332f>
    <TaxCatchAll xmlns="c61c331b-63af-4ab5-bd3e-5d6071cf6d6f" xsi:nil="true"/>
  </documentManagement>
</p:properties>
</file>

<file path=customXml/itemProps1.xml><?xml version="1.0" encoding="utf-8"?>
<ds:datastoreItem xmlns:ds="http://schemas.openxmlformats.org/officeDocument/2006/customXml" ds:itemID="{07B14ACB-0C3C-4F76-8338-9EF213D6ED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3b0a52-0a32-4ca0-92d5-18e5740a71c7"/>
    <ds:schemaRef ds:uri="c61c331b-63af-4ab5-bd3e-5d6071cf6d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0E0E0BE-1CC0-4D38-A084-CB276DCEE2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36C05B-A3E3-41D2-94BF-3A6E53231C4A}">
  <ds:schemaRefs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111acd56-f718-4aae-803a-316cac0e87c3"/>
    <ds:schemaRef ds:uri="a13b0a52-0a32-4ca0-92d5-18e5740a71c7"/>
    <ds:schemaRef ds:uri="c61c331b-63af-4ab5-bd3e-5d6071cf6d6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653</TotalTime>
  <Words>1704</Words>
  <Application>Microsoft Office PowerPoint</Application>
  <PresentationFormat>Panorámica</PresentationFormat>
  <Paragraphs>263</Paragraphs>
  <Slides>58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5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Aula</dc:creator>
  <cp:lastModifiedBy>Cufie</cp:lastModifiedBy>
  <cp:revision>1077</cp:revision>
  <dcterms:created xsi:type="dcterms:W3CDTF">2024-05-20T16:09:08Z</dcterms:created>
  <dcterms:modified xsi:type="dcterms:W3CDTF">2024-09-25T12:11:02Z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0x01010032F3B70A81F550458CD83F36A6CA3A95</vt:lpwstr>
  </property>
  <property fmtid="{D5CDD505-2E9C-101B-9397-08002B2CF9AE}" pid="3" name="MediaServiceImageTags">
    <vt:lpwstr/>
  </property>
  <property fmtid="{D5CDD505-2E9C-101B-9397-08002B2CF9AE}" pid="4" name="Order">
    <vt:lpwstr>3300.00000000000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